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24" r:id="rId2"/>
    <p:sldId id="377" r:id="rId3"/>
    <p:sldId id="289" r:id="rId4"/>
    <p:sldId id="290" r:id="rId5"/>
    <p:sldId id="392" r:id="rId6"/>
    <p:sldId id="401" r:id="rId7"/>
    <p:sldId id="378" r:id="rId8"/>
    <p:sldId id="393" r:id="rId9"/>
    <p:sldId id="379" r:id="rId10"/>
    <p:sldId id="394" r:id="rId11"/>
    <p:sldId id="380" r:id="rId12"/>
    <p:sldId id="402" r:id="rId13"/>
    <p:sldId id="407" r:id="rId14"/>
    <p:sldId id="403" r:id="rId15"/>
    <p:sldId id="405" r:id="rId16"/>
    <p:sldId id="404" r:id="rId17"/>
    <p:sldId id="406" r:id="rId18"/>
    <p:sldId id="395" r:id="rId19"/>
    <p:sldId id="390" r:id="rId20"/>
    <p:sldId id="381" r:id="rId21"/>
    <p:sldId id="388" r:id="rId22"/>
    <p:sldId id="396" r:id="rId23"/>
    <p:sldId id="399" r:id="rId24"/>
    <p:sldId id="400" r:id="rId25"/>
    <p:sldId id="281" r:id="rId26"/>
    <p:sldId id="389" r:id="rId27"/>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94434" autoAdjust="0"/>
  </p:normalViewPr>
  <p:slideViewPr>
    <p:cSldViewPr>
      <p:cViewPr varScale="1">
        <p:scale>
          <a:sx n="114" d="100"/>
          <a:sy n="114" d="100"/>
        </p:scale>
        <p:origin x="1512"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458688-A6D8-4B8B-A0AC-15B5D0F9188F}" type="datetimeFigureOut">
              <a:rPr lang="pl-PL" smtClean="0"/>
              <a:pPr/>
              <a:t>29.11.2022</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2B8CED-7114-476D-871F-1BDC216DE4D4}" type="slidenum">
              <a:rPr lang="pl-PL" smtClean="0"/>
              <a:pPr/>
              <a:t>‹#›</a:t>
            </a:fld>
            <a:endParaRPr lang="pl-PL"/>
          </a:p>
        </p:txBody>
      </p:sp>
    </p:spTree>
    <p:extLst>
      <p:ext uri="{BB962C8B-B14F-4D97-AF65-F5344CB8AC3E}">
        <p14:creationId xmlns:p14="http://schemas.microsoft.com/office/powerpoint/2010/main" val="238311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505462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1778800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88323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274531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2830295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2143688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346829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1525331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611235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87219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108E464-7A8E-4971-A918-7E214C7EDFB7}" type="datetimeFigureOut">
              <a:rPr lang="pl-PL" smtClean="0"/>
              <a:pPr/>
              <a:t>29.11.2022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DBE5EAE-38A7-4A5B-9415-EDC00FE20353}" type="slidenum">
              <a:rPr lang="pl-PL" smtClean="0"/>
              <a:pPr/>
              <a:t>‹#›</a:t>
            </a:fld>
            <a:endParaRPr lang="pl-PL"/>
          </a:p>
        </p:txBody>
      </p:sp>
    </p:spTree>
    <p:extLst>
      <p:ext uri="{BB962C8B-B14F-4D97-AF65-F5344CB8AC3E}">
        <p14:creationId xmlns:p14="http://schemas.microsoft.com/office/powerpoint/2010/main" val="338861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8E464-7A8E-4971-A918-7E214C7EDFB7}" type="datetimeFigureOut">
              <a:rPr lang="pl-PL" smtClean="0"/>
              <a:pPr/>
              <a:t>29.11.2022</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E5EAE-38A7-4A5B-9415-EDC00FE20353}" type="slidenum">
              <a:rPr lang="pl-PL" smtClean="0"/>
              <a:pPr/>
              <a:t>‹#›</a:t>
            </a:fld>
            <a:endParaRPr lang="pl-PL"/>
          </a:p>
        </p:txBody>
      </p:sp>
    </p:spTree>
    <p:extLst>
      <p:ext uri="{BB962C8B-B14F-4D97-AF65-F5344CB8AC3E}">
        <p14:creationId xmlns:p14="http://schemas.microsoft.com/office/powerpoint/2010/main" val="3810984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hdphoto" Target="../media/hdphoto1.wdp"/><Relationship Id="rId7"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hdphoto" Target="../media/hdphoto1.wdp"/><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7.jpe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hdphoto" Target="../media/hdphoto1.wdp"/><Relationship Id="rId7"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7.jpe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7.jpe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34.jpeg"/><Relationship Id="rId2" Type="http://schemas.openxmlformats.org/officeDocument/2006/relationships/video" Target="file:///G:\&#960;&#945;&#961;&#959;&#965;&#963;&#953;&#940;&#963;&#949;&#953;&#962;\4%20years%20of%20EAFF.mp4" TargetMode="External"/><Relationship Id="rId1" Type="http://schemas.microsoft.com/office/2007/relationships/media" Target="file:///G:\&#960;&#945;&#961;&#959;&#965;&#963;&#953;&#940;&#963;&#949;&#953;&#962;\4%20years%20of%20EAFF.mp4" TargetMode="Externa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7.jpe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7.jpe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7.jpe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print">
            <a:extLst>
              <a:ext uri="{28A0092B-C50C-407E-A947-70E740481C1C}">
                <a14:useLocalDpi xmlns:a14="http://schemas.microsoft.com/office/drawing/2010/main" val="0"/>
              </a:ext>
            </a:extLst>
          </a:blip>
          <a:srcRect l="4823" r="5414"/>
          <a:stretch/>
        </p:blipFill>
        <p:spPr>
          <a:xfrm>
            <a:off x="1" y="0"/>
            <a:ext cx="9144000" cy="6885384"/>
          </a:xfrm>
          <a:prstGeom prst="rect">
            <a:avLst/>
          </a:prstGeom>
        </p:spPr>
      </p:pic>
      <p:sp>
        <p:nvSpPr>
          <p:cNvPr id="3" name="pole tekstowe 2"/>
          <p:cNvSpPr txBox="1"/>
          <p:nvPr/>
        </p:nvSpPr>
        <p:spPr>
          <a:xfrm>
            <a:off x="6228184" y="6309320"/>
            <a:ext cx="2880320" cy="338554"/>
          </a:xfrm>
          <a:prstGeom prst="rect">
            <a:avLst/>
          </a:prstGeom>
          <a:noFill/>
        </p:spPr>
        <p:txBody>
          <a:bodyPr wrap="square" rtlCol="0">
            <a:spAutoFit/>
          </a:bodyPr>
          <a:lstStyle/>
          <a:p>
            <a:r>
              <a:rPr lang="pl-PL" sz="1600" b="1" dirty="0">
                <a:solidFill>
                  <a:schemeClr val="tx2">
                    <a:lumMod val="60000"/>
                    <a:lumOff val="40000"/>
                  </a:schemeClr>
                </a:solidFill>
                <a:latin typeface="Arial" panose="020B0604020202020204" pitchFamily="34" charset="0"/>
                <a:cs typeface="Arial" panose="020B0604020202020204" pitchFamily="34" charset="0"/>
              </a:rPr>
              <a:t>amp</a:t>
            </a:r>
            <a:r>
              <a:rPr lang="en-US" sz="1600" b="1" dirty="0">
                <a:solidFill>
                  <a:schemeClr val="tx2">
                    <a:lumMod val="60000"/>
                    <a:lumOff val="40000"/>
                  </a:schemeClr>
                </a:solidFill>
                <a:latin typeface="Arial" panose="020B0604020202020204" pitchFamily="34" charset="0"/>
                <a:cs typeface="Arial" panose="020B0604020202020204" pitchFamily="34" charset="0"/>
              </a:rPr>
              <a:t>foothellas@gmail.com</a:t>
            </a:r>
            <a:endParaRPr lang="pl-PL" sz="2000" b="1"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4" name="3 - Εικόνα" descr="Φωτογραφία  ελληνική σημαία 1.jpg"/>
          <p:cNvPicPr>
            <a:picLocks noChangeAspect="1"/>
          </p:cNvPicPr>
          <p:nvPr/>
        </p:nvPicPr>
        <p:blipFill>
          <a:blip r:embed="rId3" cstate="print"/>
          <a:stretch>
            <a:fillRect/>
          </a:stretch>
        </p:blipFill>
        <p:spPr>
          <a:xfrm>
            <a:off x="251521" y="188640"/>
            <a:ext cx="962894" cy="162629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4 - Εικόνα" descr="έμβλημα ποδοσφαίρου.jpg"/>
          <p:cNvPicPr>
            <a:picLocks noChangeAspect="1"/>
          </p:cNvPicPr>
          <p:nvPr/>
        </p:nvPicPr>
        <p:blipFill>
          <a:blip r:embed="rId4" cstate="print"/>
          <a:stretch>
            <a:fillRect/>
          </a:stretch>
        </p:blipFill>
        <p:spPr>
          <a:xfrm>
            <a:off x="6914034" y="188640"/>
            <a:ext cx="1906438" cy="15972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5 - TextBox"/>
          <p:cNvSpPr txBox="1"/>
          <p:nvPr/>
        </p:nvSpPr>
        <p:spPr>
          <a:xfrm>
            <a:off x="1547664" y="260648"/>
            <a:ext cx="4881724" cy="1815882"/>
          </a:xfrm>
          <a:prstGeom prst="rect">
            <a:avLst/>
          </a:prstGeom>
          <a:noFill/>
        </p:spPr>
        <p:txBody>
          <a:bodyPr wrap="square" rtlCol="0">
            <a:spAutoFit/>
          </a:bodyPr>
          <a:lstStyle/>
          <a:p>
            <a:pPr algn="ctr"/>
            <a:endParaRPr lang="el-GR" sz="2000" b="1" dirty="0">
              <a:solidFill>
                <a:srgbClr val="FFC000"/>
              </a:solidFill>
              <a:latin typeface="Arial" pitchFamily="34" charset="0"/>
              <a:cs typeface="Arial" pitchFamily="34" charset="0"/>
            </a:endParaRPr>
          </a:p>
          <a:p>
            <a:pPr algn="ctr"/>
            <a:r>
              <a:rPr lang="el-GR" sz="2000" b="1" dirty="0">
                <a:solidFill>
                  <a:srgbClr val="FFC000"/>
                </a:solidFill>
                <a:latin typeface="Arial" pitchFamily="34" charset="0"/>
                <a:cs typeface="Arial" pitchFamily="34" charset="0"/>
              </a:rPr>
              <a:t>Ελληνική Ομοσπονδία Ποδοσφαίρου Ατόμων με Ακρωτηριασμό (Ε.Ο.Π. ΑΜΕΑ) </a:t>
            </a:r>
            <a:endParaRPr lang="el-GR" sz="2000" dirty="0">
              <a:solidFill>
                <a:srgbClr val="FFC000"/>
              </a:solidFill>
              <a:latin typeface="Arial" pitchFamily="34" charset="0"/>
              <a:cs typeface="Arial" pitchFamily="34" charset="0"/>
            </a:endParaRPr>
          </a:p>
          <a:p>
            <a:pPr algn="ctr"/>
            <a:endParaRPr lang="el-GR" sz="1400" b="1" dirty="0">
              <a:solidFill>
                <a:schemeClr val="bg1"/>
              </a:solidFill>
              <a:latin typeface="Arial" pitchFamily="34" charset="0"/>
              <a:cs typeface="Arial" pitchFamily="34" charset="0"/>
            </a:endParaRPr>
          </a:p>
          <a:p>
            <a:pPr algn="ctr"/>
            <a:r>
              <a:rPr lang="el-GR" sz="1400" b="1" dirty="0">
                <a:solidFill>
                  <a:schemeClr val="bg1"/>
                </a:solidFill>
                <a:latin typeface="Arial" pitchFamily="34" charset="0"/>
                <a:cs typeface="Arial" pitchFamily="34" charset="0"/>
              </a:rPr>
              <a:t>Σε συνεργασία με την Ε.Α.</a:t>
            </a:r>
            <a:r>
              <a:rPr lang="en-US" sz="1400" b="1" dirty="0">
                <a:solidFill>
                  <a:schemeClr val="bg1"/>
                </a:solidFill>
                <a:latin typeface="Arial" pitchFamily="34" charset="0"/>
                <a:cs typeface="Arial" pitchFamily="34" charset="0"/>
              </a:rPr>
              <a:t>F.F.</a:t>
            </a:r>
            <a:r>
              <a:rPr lang="el-GR" b="1" dirty="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908360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195736" y="188640"/>
            <a:ext cx="6912768"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3200" b="1" dirty="0">
                <a:solidFill>
                  <a:srgbClr val="FFC000"/>
                </a:solidFill>
                <a:latin typeface="+mj-lt"/>
                <a:cs typeface="Arial" panose="020B0604020202020204" pitchFamily="34" charset="0"/>
              </a:rPr>
              <a:t>ιστορική αναδρομή/δραστηριότητες</a:t>
            </a:r>
            <a:r>
              <a:rPr lang="pl-PL" sz="3200" b="1" dirty="0">
                <a:solidFill>
                  <a:schemeClr val="bg1"/>
                </a:solidFill>
                <a:latin typeface="+mj-lt"/>
                <a:cs typeface="Arial" panose="020B0604020202020204" pitchFamily="34" charset="0"/>
              </a:rPr>
              <a:t>	</a:t>
            </a: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9 - Εικόνα" descr="35078213_1073516599468821_8314957570095710208_o.jpg"/>
          <p:cNvPicPr>
            <a:picLocks noChangeAspect="1"/>
          </p:cNvPicPr>
          <p:nvPr/>
        </p:nvPicPr>
        <p:blipFill>
          <a:blip r:embed="rId6" cstate="print"/>
          <a:stretch>
            <a:fillRect/>
          </a:stretch>
        </p:blipFill>
        <p:spPr>
          <a:xfrm>
            <a:off x="5072066" y="1556792"/>
            <a:ext cx="3929058" cy="2491316"/>
          </a:xfrm>
          <a:prstGeom prst="rect">
            <a:avLst/>
          </a:prstGeom>
        </p:spPr>
      </p:pic>
      <p:pic>
        <p:nvPicPr>
          <p:cNvPr id="11" name="10 - Εικόνα" descr="44798466_1194014450752368_1174848644092788736_o.jpg"/>
          <p:cNvPicPr>
            <a:picLocks noChangeAspect="1"/>
          </p:cNvPicPr>
          <p:nvPr/>
        </p:nvPicPr>
        <p:blipFill>
          <a:blip r:embed="rId7" cstate="print"/>
          <a:stretch>
            <a:fillRect/>
          </a:stretch>
        </p:blipFill>
        <p:spPr>
          <a:xfrm>
            <a:off x="714348" y="1643050"/>
            <a:ext cx="4000496" cy="2666347"/>
          </a:xfrm>
          <a:prstGeom prst="rect">
            <a:avLst/>
          </a:prstGeom>
        </p:spPr>
      </p:pic>
      <p:pic>
        <p:nvPicPr>
          <p:cNvPr id="12" name="11 - Εικόνα" descr="59863450_1333618200125325_8721245275680669696_o.jpg"/>
          <p:cNvPicPr>
            <a:picLocks noChangeAspect="1"/>
          </p:cNvPicPr>
          <p:nvPr/>
        </p:nvPicPr>
        <p:blipFill>
          <a:blip r:embed="rId8" cstate="print"/>
          <a:stretch>
            <a:fillRect/>
          </a:stretch>
        </p:blipFill>
        <p:spPr>
          <a:xfrm>
            <a:off x="3357554" y="3857628"/>
            <a:ext cx="2857496" cy="2857496"/>
          </a:xfrm>
          <a:prstGeom prst="rect">
            <a:avLst/>
          </a:prstGeom>
        </p:spPr>
      </p:pic>
    </p:spTree>
    <p:extLst>
      <p:ext uri="{BB962C8B-B14F-4D97-AF65-F5344CB8AC3E}">
        <p14:creationId xmlns:p14="http://schemas.microsoft.com/office/powerpoint/2010/main" val="2431022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123728" y="188640"/>
            <a:ext cx="6840760" cy="1323439"/>
          </a:xfrm>
          <a:prstGeom prst="rect">
            <a:avLst/>
          </a:prstGeom>
          <a:noFill/>
        </p:spPr>
        <p:txBody>
          <a:bodyPr wrap="square" rtlCol="0">
            <a:spAutoFit/>
          </a:bodyPr>
          <a:lstStyle/>
          <a:p>
            <a:pPr algn="ctr"/>
            <a:r>
              <a:rPr lang="en-US" sz="2400" b="1" u="sng" dirty="0">
                <a:solidFill>
                  <a:schemeClr val="tx2">
                    <a:lumMod val="60000"/>
                    <a:lumOff val="40000"/>
                  </a:schemeClr>
                </a:solidFill>
                <a:latin typeface="+mj-lt"/>
                <a:cs typeface="Arial" panose="020B0604020202020204" pitchFamily="34" charset="0"/>
              </a:rPr>
              <a:t>E.O.</a:t>
            </a:r>
            <a:r>
              <a:rPr lang="el-GR" sz="2400" b="1" u="sng" dirty="0">
                <a:solidFill>
                  <a:schemeClr val="tx2">
                    <a:lumMod val="60000"/>
                    <a:lumOff val="40000"/>
                  </a:schemeClr>
                </a:solidFill>
                <a:latin typeface="+mj-lt"/>
                <a:cs typeface="Arial" panose="020B0604020202020204" pitchFamily="34" charset="0"/>
              </a:rPr>
              <a:t>Π.</a:t>
            </a:r>
            <a:r>
              <a:rPr lang="en-US" sz="2400" b="1" u="sng" dirty="0">
                <a:solidFill>
                  <a:schemeClr val="tx2">
                    <a:lumMod val="60000"/>
                    <a:lumOff val="40000"/>
                  </a:schemeClr>
                </a:solidFill>
                <a:latin typeface="+mj-lt"/>
                <a:cs typeface="Arial" panose="020B0604020202020204" pitchFamily="34" charset="0"/>
              </a:rPr>
              <a:t> AMEA </a:t>
            </a:r>
          </a:p>
          <a:p>
            <a:r>
              <a:rPr lang="en-US" sz="2400" b="1" u="sng" dirty="0">
                <a:solidFill>
                  <a:schemeClr val="tx2">
                    <a:lumMod val="60000"/>
                    <a:lumOff val="40000"/>
                  </a:schemeClr>
                </a:solidFill>
                <a:latin typeface="+mj-lt"/>
                <a:cs typeface="Arial" panose="020B0604020202020204" pitchFamily="34" charset="0"/>
              </a:rPr>
              <a:t>(AMPUTEE FOOTBALL HELLAS FEDERATION)</a:t>
            </a:r>
            <a:endParaRPr lang="pl-PL" sz="2400" b="1" u="sng" dirty="0">
              <a:solidFill>
                <a:schemeClr val="tx2">
                  <a:lumMod val="60000"/>
                  <a:lumOff val="40000"/>
                </a:schemeClr>
              </a:solidFill>
              <a:latin typeface="+mj-lt"/>
              <a:cs typeface="Arial" panose="020B0604020202020204" pitchFamily="34" charset="0"/>
            </a:endParaRPr>
          </a:p>
          <a:p>
            <a:pPr algn="r"/>
            <a:r>
              <a:rPr lang="el-GR" sz="2400" b="1" dirty="0">
                <a:solidFill>
                  <a:srgbClr val="FFC000"/>
                </a:solidFill>
                <a:latin typeface="+mj-lt"/>
                <a:cs typeface="Arial" panose="020B0604020202020204" pitchFamily="34" charset="0"/>
              </a:rPr>
              <a:t>ιστορική αναδρομή/δραστηριότητες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6683048"/>
          </a:xfrm>
          <a:prstGeom prst="rect">
            <a:avLst/>
          </a:prstGeom>
          <a:noFill/>
        </p:spPr>
        <p:txBody>
          <a:bodyPr wrap="square" rtlCol="0">
            <a:spAutoFit/>
          </a:bodyPr>
          <a:lstStyle/>
          <a:p>
            <a:pPr>
              <a:lnSpc>
                <a:spcPct val="150000"/>
              </a:lnSpc>
            </a:pPr>
            <a:endParaRPr lang="el-GR" sz="2400" dirty="0">
              <a:solidFill>
                <a:srgbClr val="FFC000"/>
              </a:solidFill>
            </a:endParaRPr>
          </a:p>
          <a:p>
            <a:pPr>
              <a:lnSpc>
                <a:spcPct val="150000"/>
              </a:lnSpc>
            </a:pPr>
            <a:r>
              <a:rPr lang="el-GR" sz="2400" dirty="0" err="1">
                <a:solidFill>
                  <a:srgbClr val="FFC000"/>
                </a:solidFill>
              </a:rPr>
              <a:t>Μάι</a:t>
            </a:r>
            <a:r>
              <a:rPr lang="el-GR" sz="2400" dirty="0">
                <a:solidFill>
                  <a:srgbClr val="FFC000"/>
                </a:solidFill>
              </a:rPr>
              <a:t>. 2019</a:t>
            </a:r>
            <a:r>
              <a:rPr lang="en-US" sz="2400" dirty="0">
                <a:solidFill>
                  <a:srgbClr val="FFC000"/>
                </a:solidFill>
              </a:rPr>
              <a:t> </a:t>
            </a:r>
            <a:r>
              <a:rPr lang="en-US" sz="2400" dirty="0">
                <a:solidFill>
                  <a:schemeClr val="bg1"/>
                </a:solidFill>
              </a:rPr>
              <a:t>–</a:t>
            </a:r>
            <a:r>
              <a:rPr lang="el-GR" sz="2400" dirty="0">
                <a:solidFill>
                  <a:schemeClr val="bg1"/>
                </a:solidFill>
              </a:rPr>
              <a:t> Διοργανώσαμε 2 φιλικά με την </a:t>
            </a:r>
            <a:r>
              <a:rPr lang="el-GR" sz="2400" dirty="0">
                <a:solidFill>
                  <a:srgbClr val="FFC000"/>
                </a:solidFill>
              </a:rPr>
              <a:t>Εθνική Βελγίου </a:t>
            </a:r>
            <a:r>
              <a:rPr lang="el-GR" sz="2400" dirty="0">
                <a:solidFill>
                  <a:schemeClr val="bg1"/>
                </a:solidFill>
              </a:rPr>
              <a:t>στη Ρόδο, με απολογισμό μια νίκη (3-0) και μια ισοπαλία (0-0)</a:t>
            </a:r>
          </a:p>
          <a:p>
            <a:pPr>
              <a:lnSpc>
                <a:spcPct val="150000"/>
              </a:lnSpc>
            </a:pPr>
            <a:r>
              <a:rPr lang="el-GR" sz="2400" dirty="0">
                <a:solidFill>
                  <a:srgbClr val="FFC000"/>
                </a:solidFill>
              </a:rPr>
              <a:t>Σεπ. 2019</a:t>
            </a:r>
            <a:r>
              <a:rPr lang="el-GR" sz="2400" dirty="0">
                <a:solidFill>
                  <a:schemeClr val="bg1"/>
                </a:solidFill>
              </a:rPr>
              <a:t> </a:t>
            </a:r>
            <a:r>
              <a:rPr lang="en-US" sz="2400" dirty="0">
                <a:solidFill>
                  <a:schemeClr val="bg1"/>
                </a:solidFill>
              </a:rPr>
              <a:t>– </a:t>
            </a:r>
            <a:r>
              <a:rPr lang="el-GR" sz="2400" dirty="0">
                <a:solidFill>
                  <a:schemeClr val="bg1"/>
                </a:solidFill>
              </a:rPr>
              <a:t> 2 φιλικοί αγώνας με το </a:t>
            </a:r>
            <a:r>
              <a:rPr lang="el-GR" sz="2400" dirty="0">
                <a:solidFill>
                  <a:srgbClr val="FFC000"/>
                </a:solidFill>
              </a:rPr>
              <a:t>Ισραήλ</a:t>
            </a:r>
            <a:r>
              <a:rPr lang="el-GR" sz="2400" dirty="0">
                <a:solidFill>
                  <a:schemeClr val="bg1"/>
                </a:solidFill>
              </a:rPr>
              <a:t> στην Δράμα (5-1 και 3-0)</a:t>
            </a:r>
          </a:p>
          <a:p>
            <a:pPr>
              <a:lnSpc>
                <a:spcPct val="150000"/>
              </a:lnSpc>
            </a:pPr>
            <a:r>
              <a:rPr lang="en-US" sz="2400" dirty="0">
                <a:solidFill>
                  <a:srgbClr val="FFC000"/>
                </a:solidFill>
              </a:rPr>
              <a:t>Junior camp</a:t>
            </a:r>
            <a:r>
              <a:rPr lang="en-US" sz="2400" dirty="0">
                <a:solidFill>
                  <a:schemeClr val="bg1"/>
                </a:solidFill>
              </a:rPr>
              <a:t> –</a:t>
            </a:r>
            <a:r>
              <a:rPr lang="el-GR" sz="2400" dirty="0">
                <a:solidFill>
                  <a:schemeClr val="bg1"/>
                </a:solidFill>
              </a:rPr>
              <a:t> Συμμετοχή με έναν αθλητή σε</a:t>
            </a:r>
            <a:r>
              <a:rPr lang="el-GR" sz="2400" dirty="0">
                <a:solidFill>
                  <a:srgbClr val="FFC000"/>
                </a:solidFill>
              </a:rPr>
              <a:t> </a:t>
            </a:r>
            <a:r>
              <a:rPr lang="el-GR" sz="2400" dirty="0">
                <a:solidFill>
                  <a:schemeClr val="bg1"/>
                </a:solidFill>
              </a:rPr>
              <a:t>Ρώμη και </a:t>
            </a:r>
            <a:r>
              <a:rPr lang="en-US" sz="2400" dirty="0" err="1">
                <a:solidFill>
                  <a:schemeClr val="bg1"/>
                </a:solidFill>
              </a:rPr>
              <a:t>Walldorf</a:t>
            </a:r>
            <a:r>
              <a:rPr lang="el-GR" sz="2400" dirty="0">
                <a:solidFill>
                  <a:schemeClr val="bg1"/>
                </a:solidFill>
              </a:rPr>
              <a:t> </a:t>
            </a:r>
          </a:p>
          <a:p>
            <a:pPr>
              <a:lnSpc>
                <a:spcPct val="150000"/>
              </a:lnSpc>
            </a:pPr>
            <a:r>
              <a:rPr lang="en-US" sz="2400" dirty="0">
                <a:solidFill>
                  <a:srgbClr val="FFC000"/>
                </a:solidFill>
              </a:rPr>
              <a:t>E.A.F.F. Congress </a:t>
            </a:r>
            <a:r>
              <a:rPr lang="en-US" sz="2400" dirty="0">
                <a:solidFill>
                  <a:schemeClr val="bg1"/>
                </a:solidFill>
              </a:rPr>
              <a:t>–</a:t>
            </a:r>
            <a:r>
              <a:rPr lang="el-GR" sz="2400" dirty="0">
                <a:solidFill>
                  <a:schemeClr val="bg1"/>
                </a:solidFill>
              </a:rPr>
              <a:t> </a:t>
            </a:r>
            <a:r>
              <a:rPr lang="el-GR" sz="2400" dirty="0">
                <a:solidFill>
                  <a:schemeClr val="bg1"/>
                </a:solidFill>
                <a:latin typeface="+mj-lt"/>
              </a:rPr>
              <a:t>Δουβλίνο (2017), Βαρσοβία (2018 &amp; 2019). </a:t>
            </a:r>
          </a:p>
          <a:p>
            <a:pPr>
              <a:lnSpc>
                <a:spcPct val="150000"/>
              </a:lnSpc>
            </a:pPr>
            <a:r>
              <a:rPr lang="el-GR" sz="2400" dirty="0">
                <a:solidFill>
                  <a:schemeClr val="bg1"/>
                </a:solidFill>
                <a:latin typeface="+mj-lt"/>
              </a:rPr>
              <a:t>Τρεις εκπρόσωποι σε επιτροπές της </a:t>
            </a:r>
            <a:r>
              <a:rPr lang="en-US" sz="2400" dirty="0">
                <a:solidFill>
                  <a:srgbClr val="FFC000"/>
                </a:solidFill>
              </a:rPr>
              <a:t>E.A.F.F.</a:t>
            </a:r>
            <a:r>
              <a:rPr lang="el-GR" sz="2400" dirty="0">
                <a:solidFill>
                  <a:schemeClr val="bg1"/>
                </a:solidFill>
                <a:latin typeface="+mj-lt"/>
              </a:rPr>
              <a:t>:</a:t>
            </a:r>
          </a:p>
          <a:p>
            <a:pPr>
              <a:lnSpc>
                <a:spcPct val="150000"/>
              </a:lnSpc>
            </a:pPr>
            <a:r>
              <a:rPr lang="el-GR" sz="2400" dirty="0">
                <a:solidFill>
                  <a:schemeClr val="bg1"/>
                </a:solidFill>
                <a:latin typeface="+mj-lt"/>
              </a:rPr>
              <a:t>- Παναγιώτης </a:t>
            </a:r>
            <a:r>
              <a:rPr lang="el-GR" sz="2400" dirty="0" err="1">
                <a:solidFill>
                  <a:schemeClr val="bg1"/>
                </a:solidFill>
                <a:latin typeface="+mj-lt"/>
              </a:rPr>
              <a:t>Καδδάς</a:t>
            </a:r>
            <a:r>
              <a:rPr lang="el-GR" sz="2400" dirty="0">
                <a:solidFill>
                  <a:schemeClr val="bg1"/>
                </a:solidFill>
                <a:latin typeface="+mj-lt"/>
              </a:rPr>
              <a:t> </a:t>
            </a:r>
            <a:r>
              <a:rPr lang="en-US" sz="2400" dirty="0">
                <a:solidFill>
                  <a:srgbClr val="FFC000"/>
                </a:solidFill>
                <a:latin typeface="+mj-lt"/>
              </a:rPr>
              <a:t>Technical Committee</a:t>
            </a:r>
          </a:p>
          <a:p>
            <a:pPr>
              <a:lnSpc>
                <a:spcPct val="150000"/>
              </a:lnSpc>
            </a:pPr>
            <a:r>
              <a:rPr lang="el-GR" sz="2400" dirty="0">
                <a:solidFill>
                  <a:schemeClr val="bg1"/>
                </a:solidFill>
                <a:latin typeface="+mj-lt"/>
              </a:rPr>
              <a:t>- </a:t>
            </a:r>
            <a:r>
              <a:rPr lang="el-GR" sz="2400" dirty="0" err="1">
                <a:solidFill>
                  <a:schemeClr val="bg1"/>
                </a:solidFill>
                <a:latin typeface="+mj-lt"/>
              </a:rPr>
              <a:t>Αρης</a:t>
            </a:r>
            <a:r>
              <a:rPr lang="el-GR" sz="2400" dirty="0">
                <a:solidFill>
                  <a:schemeClr val="bg1"/>
                </a:solidFill>
                <a:latin typeface="+mj-lt"/>
              </a:rPr>
              <a:t> </a:t>
            </a:r>
            <a:r>
              <a:rPr lang="el-GR" sz="2400" dirty="0" err="1">
                <a:solidFill>
                  <a:schemeClr val="bg1"/>
                </a:solidFill>
                <a:latin typeface="+mj-lt"/>
              </a:rPr>
              <a:t>Μαυρόπουλος</a:t>
            </a:r>
            <a:r>
              <a:rPr lang="el-GR" sz="2400" dirty="0">
                <a:solidFill>
                  <a:schemeClr val="bg1"/>
                </a:solidFill>
                <a:latin typeface="+mj-lt"/>
              </a:rPr>
              <a:t> </a:t>
            </a:r>
            <a:r>
              <a:rPr lang="en-US" sz="2400" dirty="0">
                <a:solidFill>
                  <a:srgbClr val="FFC000"/>
                </a:solidFill>
                <a:latin typeface="+mj-lt"/>
              </a:rPr>
              <a:t>I.P.C.</a:t>
            </a:r>
            <a:r>
              <a:rPr lang="en-US" sz="2400" dirty="0">
                <a:solidFill>
                  <a:schemeClr val="bg1"/>
                </a:solidFill>
                <a:latin typeface="+mj-lt"/>
              </a:rPr>
              <a:t> </a:t>
            </a:r>
            <a:r>
              <a:rPr lang="en-US" sz="2400" dirty="0">
                <a:solidFill>
                  <a:srgbClr val="FFC000"/>
                </a:solidFill>
              </a:rPr>
              <a:t>Committee</a:t>
            </a:r>
            <a:endParaRPr lang="en-US" sz="2400" dirty="0">
              <a:solidFill>
                <a:schemeClr val="bg1"/>
              </a:solidFill>
              <a:latin typeface="+mj-lt"/>
            </a:endParaRPr>
          </a:p>
          <a:p>
            <a:pPr>
              <a:lnSpc>
                <a:spcPct val="150000"/>
              </a:lnSpc>
            </a:pPr>
            <a:r>
              <a:rPr lang="el-GR" sz="2400" dirty="0">
                <a:solidFill>
                  <a:schemeClr val="bg1"/>
                </a:solidFill>
                <a:latin typeface="+mj-lt"/>
              </a:rPr>
              <a:t>- </a:t>
            </a:r>
            <a:r>
              <a:rPr lang="en-US" sz="2400" dirty="0">
                <a:solidFill>
                  <a:schemeClr val="bg1"/>
                </a:solidFill>
                <a:latin typeface="+mj-lt"/>
              </a:rPr>
              <a:t>A</a:t>
            </a:r>
            <a:r>
              <a:rPr lang="el-GR" sz="2400" dirty="0" err="1">
                <a:solidFill>
                  <a:schemeClr val="bg1"/>
                </a:solidFill>
                <a:latin typeface="+mj-lt"/>
              </a:rPr>
              <a:t>λέξανδρος</a:t>
            </a:r>
            <a:r>
              <a:rPr lang="el-GR" sz="2400" dirty="0">
                <a:solidFill>
                  <a:schemeClr val="bg1"/>
                </a:solidFill>
                <a:latin typeface="+mj-lt"/>
              </a:rPr>
              <a:t> </a:t>
            </a:r>
            <a:r>
              <a:rPr lang="el-GR" sz="2400" dirty="0" err="1">
                <a:solidFill>
                  <a:schemeClr val="bg1"/>
                </a:solidFill>
                <a:latin typeface="+mj-lt"/>
              </a:rPr>
              <a:t>Καραιωσήφ</a:t>
            </a:r>
            <a:r>
              <a:rPr lang="el-GR" sz="2400" dirty="0">
                <a:solidFill>
                  <a:schemeClr val="bg1"/>
                </a:solidFill>
                <a:latin typeface="+mj-lt"/>
              </a:rPr>
              <a:t> </a:t>
            </a:r>
            <a:r>
              <a:rPr lang="en-US" sz="2400" dirty="0">
                <a:solidFill>
                  <a:srgbClr val="FFC000"/>
                </a:solidFill>
                <a:latin typeface="+mj-lt"/>
              </a:rPr>
              <a:t>Referee Committee </a:t>
            </a:r>
          </a:p>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8335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123728" y="188640"/>
            <a:ext cx="6840760" cy="1323439"/>
          </a:xfrm>
          <a:prstGeom prst="rect">
            <a:avLst/>
          </a:prstGeom>
          <a:noFill/>
        </p:spPr>
        <p:txBody>
          <a:bodyPr wrap="square" rtlCol="0">
            <a:spAutoFit/>
          </a:bodyPr>
          <a:lstStyle/>
          <a:p>
            <a:pPr algn="ctr"/>
            <a:r>
              <a:rPr lang="en-US" sz="2400" b="1" u="sng" dirty="0">
                <a:solidFill>
                  <a:schemeClr val="tx2">
                    <a:lumMod val="60000"/>
                    <a:lumOff val="40000"/>
                  </a:schemeClr>
                </a:solidFill>
                <a:latin typeface="+mj-lt"/>
                <a:cs typeface="Arial" panose="020B0604020202020204" pitchFamily="34" charset="0"/>
              </a:rPr>
              <a:t>E.O.</a:t>
            </a:r>
            <a:r>
              <a:rPr lang="el-GR" sz="2400" b="1" u="sng" dirty="0">
                <a:solidFill>
                  <a:schemeClr val="tx2">
                    <a:lumMod val="60000"/>
                    <a:lumOff val="40000"/>
                  </a:schemeClr>
                </a:solidFill>
                <a:latin typeface="+mj-lt"/>
                <a:cs typeface="Arial" panose="020B0604020202020204" pitchFamily="34" charset="0"/>
              </a:rPr>
              <a:t>Π.</a:t>
            </a:r>
            <a:r>
              <a:rPr lang="en-US" sz="2400" b="1" u="sng" dirty="0">
                <a:solidFill>
                  <a:schemeClr val="tx2">
                    <a:lumMod val="60000"/>
                    <a:lumOff val="40000"/>
                  </a:schemeClr>
                </a:solidFill>
                <a:latin typeface="+mj-lt"/>
                <a:cs typeface="Arial" panose="020B0604020202020204" pitchFamily="34" charset="0"/>
              </a:rPr>
              <a:t> AMEA </a:t>
            </a:r>
          </a:p>
          <a:p>
            <a:r>
              <a:rPr lang="en-US" sz="2400" b="1" u="sng" dirty="0">
                <a:solidFill>
                  <a:schemeClr val="tx2">
                    <a:lumMod val="60000"/>
                    <a:lumOff val="40000"/>
                  </a:schemeClr>
                </a:solidFill>
                <a:latin typeface="+mj-lt"/>
                <a:cs typeface="Arial" panose="020B0604020202020204" pitchFamily="34" charset="0"/>
              </a:rPr>
              <a:t>(AMPUTEE FOOTBALL HELLAS FEDERATION)</a:t>
            </a:r>
            <a:endParaRPr lang="pl-PL" sz="2400" b="1" u="sng" dirty="0">
              <a:solidFill>
                <a:schemeClr val="tx2">
                  <a:lumMod val="60000"/>
                  <a:lumOff val="40000"/>
                </a:schemeClr>
              </a:solidFill>
              <a:latin typeface="+mj-lt"/>
              <a:cs typeface="Arial" panose="020B0604020202020204" pitchFamily="34" charset="0"/>
            </a:endParaRPr>
          </a:p>
          <a:p>
            <a:pPr algn="r"/>
            <a:r>
              <a:rPr lang="el-GR" sz="2400" b="1" dirty="0">
                <a:solidFill>
                  <a:srgbClr val="FFC000"/>
                </a:solidFill>
                <a:latin typeface="+mj-lt"/>
                <a:cs typeface="Arial" panose="020B0604020202020204" pitchFamily="34" charset="0"/>
              </a:rPr>
              <a:t>ιστορική αναδρομή/δραστηριότητες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2805063"/>
          </a:xfrm>
          <a:prstGeom prst="rect">
            <a:avLst/>
          </a:prstGeom>
          <a:noFill/>
        </p:spPr>
        <p:txBody>
          <a:bodyPr wrap="square" rtlCol="0">
            <a:spAutoFit/>
          </a:bodyPr>
          <a:lstStyle/>
          <a:p>
            <a:pPr>
              <a:lnSpc>
                <a:spcPct val="150000"/>
              </a:lnSpc>
            </a:pPr>
            <a:endParaRPr lang="el-GR" sz="2400" dirty="0">
              <a:solidFill>
                <a:srgbClr val="FFC000"/>
              </a:solidFill>
            </a:endParaRPr>
          </a:p>
          <a:p>
            <a:pPr>
              <a:lnSpc>
                <a:spcPct val="150000"/>
              </a:lnSpc>
            </a:pPr>
            <a:r>
              <a:rPr lang="el-GR" sz="2400" dirty="0">
                <a:solidFill>
                  <a:srgbClr val="FFC000"/>
                </a:solidFill>
              </a:rPr>
              <a:t>Ιουλ. 2021</a:t>
            </a:r>
            <a:r>
              <a:rPr lang="en-US" sz="2400" dirty="0">
                <a:solidFill>
                  <a:srgbClr val="FFC000"/>
                </a:solidFill>
              </a:rPr>
              <a:t> </a:t>
            </a:r>
            <a:r>
              <a:rPr lang="en-US" sz="2400" dirty="0">
                <a:solidFill>
                  <a:schemeClr val="bg1"/>
                </a:solidFill>
              </a:rPr>
              <a:t>–</a:t>
            </a:r>
            <a:r>
              <a:rPr lang="el-GR" sz="2400" dirty="0">
                <a:solidFill>
                  <a:schemeClr val="bg1"/>
                </a:solidFill>
              </a:rPr>
              <a:t> Διοργανώσαμε 2 φιλικά με την </a:t>
            </a:r>
            <a:r>
              <a:rPr lang="el-GR" sz="2400" dirty="0">
                <a:solidFill>
                  <a:srgbClr val="FFC000"/>
                </a:solidFill>
              </a:rPr>
              <a:t>Εθνική Αλβανίας </a:t>
            </a:r>
            <a:r>
              <a:rPr lang="el-GR" sz="2400" dirty="0">
                <a:solidFill>
                  <a:schemeClr val="bg1"/>
                </a:solidFill>
              </a:rPr>
              <a:t>στην Αθήνα, για λόγους ανάπτυξής της με δύο νίκες με μεγάλο σκορ.</a:t>
            </a:r>
          </a:p>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9 - Εικόνα">
            <a:extLst>
              <a:ext uri="{FF2B5EF4-FFF2-40B4-BE49-F238E27FC236}">
                <a16:creationId xmlns:a16="http://schemas.microsoft.com/office/drawing/2014/main" id="{8A5B500E-63B5-AF7F-43C9-E1E3D265C380}"/>
              </a:ext>
            </a:extLst>
          </p:cNvPr>
          <p:cNvPicPr>
            <a:picLocks noChangeAspect="1"/>
          </p:cNvPicPr>
          <p:nvPr/>
        </p:nvPicPr>
        <p:blipFill>
          <a:blip r:embed="rId6"/>
          <a:stretch>
            <a:fillRect/>
          </a:stretch>
        </p:blipFill>
        <p:spPr>
          <a:xfrm>
            <a:off x="309790" y="2883765"/>
            <a:ext cx="2606027" cy="3479403"/>
          </a:xfrm>
          <a:prstGeom prst="rect">
            <a:avLst/>
          </a:prstGeom>
        </p:spPr>
      </p:pic>
      <p:pic>
        <p:nvPicPr>
          <p:cNvPr id="3" name="11 - Εικόνα">
            <a:extLst>
              <a:ext uri="{FF2B5EF4-FFF2-40B4-BE49-F238E27FC236}">
                <a16:creationId xmlns:a16="http://schemas.microsoft.com/office/drawing/2014/main" id="{9712CC35-CD50-3910-95C8-4E6C0388A45B}"/>
              </a:ext>
            </a:extLst>
          </p:cNvPr>
          <p:cNvPicPr>
            <a:picLocks noChangeAspect="1"/>
          </p:cNvPicPr>
          <p:nvPr/>
        </p:nvPicPr>
        <p:blipFill>
          <a:blip r:embed="rId7"/>
          <a:stretch>
            <a:fillRect/>
          </a:stretch>
        </p:blipFill>
        <p:spPr>
          <a:xfrm>
            <a:off x="3036989" y="2848112"/>
            <a:ext cx="3301180" cy="2200786"/>
          </a:xfrm>
          <a:prstGeom prst="rect">
            <a:avLst/>
          </a:prstGeom>
        </p:spPr>
      </p:pic>
      <p:pic>
        <p:nvPicPr>
          <p:cNvPr id="4" name="Picture 2">
            <a:extLst>
              <a:ext uri="{FF2B5EF4-FFF2-40B4-BE49-F238E27FC236}">
                <a16:creationId xmlns:a16="http://schemas.microsoft.com/office/drawing/2014/main" id="{7962B438-5D3A-2299-97C9-40B5CC6A05E8}"/>
              </a:ext>
            </a:extLst>
          </p:cNvPr>
          <p:cNvPicPr>
            <a:picLocks noChangeAspect="1"/>
          </p:cNvPicPr>
          <p:nvPr/>
        </p:nvPicPr>
        <p:blipFill>
          <a:blip r:embed="rId8"/>
          <a:stretch>
            <a:fillRect/>
          </a:stretch>
        </p:blipFill>
        <p:spPr>
          <a:xfrm>
            <a:off x="5773294" y="4423448"/>
            <a:ext cx="2743200" cy="1828800"/>
          </a:xfrm>
          <a:prstGeom prst="rect">
            <a:avLst/>
          </a:prstGeom>
        </p:spPr>
      </p:pic>
    </p:spTree>
    <p:extLst>
      <p:ext uri="{BB962C8B-B14F-4D97-AF65-F5344CB8AC3E}">
        <p14:creationId xmlns:p14="http://schemas.microsoft.com/office/powerpoint/2010/main" val="2324085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60142" cy="954107"/>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p:txBody>
      </p:sp>
      <p:sp>
        <p:nvSpPr>
          <p:cNvPr id="17" name="pole tekstowe 16"/>
          <p:cNvSpPr txBox="1"/>
          <p:nvPr/>
        </p:nvSpPr>
        <p:spPr>
          <a:xfrm>
            <a:off x="179512" y="1196752"/>
            <a:ext cx="8712968" cy="1143070"/>
          </a:xfrm>
          <a:prstGeom prst="rect">
            <a:avLst/>
          </a:prstGeom>
          <a:noFill/>
        </p:spPr>
        <p:txBody>
          <a:bodyPr wrap="square" rtlCol="0">
            <a:spAutoFit/>
          </a:bodyPr>
          <a:lstStyle/>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9 - Εικόνα" descr="host city.jpg"/>
          <p:cNvPicPr>
            <a:picLocks noChangeAspect="1"/>
          </p:cNvPicPr>
          <p:nvPr/>
        </p:nvPicPr>
        <p:blipFill>
          <a:blip r:embed="rId6" cstate="print"/>
          <a:stretch>
            <a:fillRect/>
          </a:stretch>
        </p:blipFill>
        <p:spPr>
          <a:xfrm>
            <a:off x="0" y="1412776"/>
            <a:ext cx="8964488" cy="4627258"/>
          </a:xfrm>
          <a:prstGeom prst="rect">
            <a:avLst/>
          </a:prstGeom>
        </p:spPr>
      </p:pic>
    </p:spTree>
    <p:extLst>
      <p:ext uri="{BB962C8B-B14F-4D97-AF65-F5344CB8AC3E}">
        <p14:creationId xmlns:p14="http://schemas.microsoft.com/office/powerpoint/2010/main" val="696503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60142"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3200" b="1" dirty="0">
                <a:solidFill>
                  <a:srgbClr val="FFC000"/>
                </a:solidFill>
                <a:latin typeface="+mj-lt"/>
                <a:cs typeface="Arial" panose="020B0604020202020204" pitchFamily="34" charset="0"/>
              </a:rPr>
              <a:t>ιστορική αναδρομή/δραστηριότητες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3913059"/>
          </a:xfrm>
          <a:prstGeom prst="rect">
            <a:avLst/>
          </a:prstGeom>
          <a:noFill/>
        </p:spPr>
        <p:txBody>
          <a:bodyPr wrap="square" rtlCol="0">
            <a:spAutoFit/>
          </a:bodyPr>
          <a:lstStyle/>
          <a:p>
            <a:pPr>
              <a:lnSpc>
                <a:spcPct val="150000"/>
              </a:lnSpc>
            </a:pPr>
            <a:endParaRPr lang="el-GR" sz="2400" dirty="0">
              <a:solidFill>
                <a:srgbClr val="FFC000"/>
              </a:solidFill>
              <a:latin typeface="+mj-lt"/>
            </a:endParaRPr>
          </a:p>
          <a:p>
            <a:pPr>
              <a:lnSpc>
                <a:spcPct val="150000"/>
              </a:lnSpc>
            </a:pPr>
            <a:r>
              <a:rPr lang="el-GR" sz="2400" dirty="0">
                <a:solidFill>
                  <a:srgbClr val="FFC000"/>
                </a:solidFill>
              </a:rPr>
              <a:t>Οκτ. 2021</a:t>
            </a:r>
            <a:r>
              <a:rPr lang="el-GR" sz="2400" dirty="0">
                <a:solidFill>
                  <a:schemeClr val="bg1"/>
                </a:solidFill>
              </a:rPr>
              <a:t> Συμμετοχή στο </a:t>
            </a:r>
            <a:r>
              <a:rPr lang="en-US" sz="2400" dirty="0">
                <a:solidFill>
                  <a:srgbClr val="FFC000"/>
                </a:solidFill>
              </a:rPr>
              <a:t>EURO2021 (</a:t>
            </a:r>
            <a:r>
              <a:rPr lang="el-GR" sz="2400" dirty="0">
                <a:solidFill>
                  <a:srgbClr val="FFC000"/>
                </a:solidFill>
              </a:rPr>
              <a:t>Κρακοβία-Πολωνία) </a:t>
            </a:r>
            <a:r>
              <a:rPr lang="el-GR" sz="2400" dirty="0">
                <a:solidFill>
                  <a:schemeClr val="bg1"/>
                </a:solidFill>
              </a:rPr>
              <a:t>κατάκτηση της 10</a:t>
            </a:r>
            <a:r>
              <a:rPr lang="el-GR" sz="2400" baseline="30000" dirty="0">
                <a:solidFill>
                  <a:schemeClr val="bg1"/>
                </a:solidFill>
              </a:rPr>
              <a:t>ης</a:t>
            </a:r>
            <a:r>
              <a:rPr lang="el-GR" sz="2400" dirty="0">
                <a:solidFill>
                  <a:schemeClr val="bg1"/>
                </a:solidFill>
              </a:rPr>
              <a:t> θέσης σε 18 χώρες στην Ευρώπη. Βραβείο </a:t>
            </a:r>
            <a:r>
              <a:rPr lang="en-US" sz="2400" dirty="0">
                <a:solidFill>
                  <a:srgbClr val="FFC000"/>
                </a:solidFill>
              </a:rPr>
              <a:t>FAIR PLAY</a:t>
            </a:r>
            <a:r>
              <a:rPr lang="el-GR" sz="2400" dirty="0">
                <a:solidFill>
                  <a:srgbClr val="FFC000"/>
                </a:solidFill>
              </a:rPr>
              <a:t>, </a:t>
            </a:r>
            <a:r>
              <a:rPr lang="el-GR" sz="2400" dirty="0">
                <a:solidFill>
                  <a:schemeClr val="bg1"/>
                </a:solidFill>
              </a:rPr>
              <a:t>αφού δεν μας καταλογίστηκε ούτε μια κίτρινη κάρτα.</a:t>
            </a:r>
            <a:endParaRPr lang="el-GR" sz="2400" dirty="0">
              <a:solidFill>
                <a:srgbClr val="FFC000"/>
              </a:solidFill>
            </a:endParaRPr>
          </a:p>
          <a:p>
            <a:pPr>
              <a:lnSpc>
                <a:spcPct val="150000"/>
              </a:lnSpc>
            </a:pPr>
            <a:endParaRPr lang="el-GR" sz="2400" dirty="0">
              <a:solidFill>
                <a:schemeClr val="bg1"/>
              </a:solidFill>
              <a:latin typeface="+mj-lt"/>
            </a:endParaRPr>
          </a:p>
          <a:p>
            <a:pPr>
              <a:lnSpc>
                <a:spcPct val="150000"/>
              </a:lnSpc>
            </a:pPr>
            <a:r>
              <a:rPr lang="en-US" sz="2400" dirty="0">
                <a:solidFill>
                  <a:schemeClr val="bg1"/>
                </a:solidFill>
                <a:latin typeface="+mj-lt"/>
              </a:rPr>
              <a:t>  </a:t>
            </a: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icture 5">
            <a:extLst>
              <a:ext uri="{FF2B5EF4-FFF2-40B4-BE49-F238E27FC236}">
                <a16:creationId xmlns:a16="http://schemas.microsoft.com/office/drawing/2014/main" id="{5F75B346-CC30-F033-43E7-0E133D89A48A}"/>
              </a:ext>
            </a:extLst>
          </p:cNvPr>
          <p:cNvPicPr>
            <a:picLocks noChangeAspect="1"/>
          </p:cNvPicPr>
          <p:nvPr/>
        </p:nvPicPr>
        <p:blipFill>
          <a:blip r:embed="rId6"/>
          <a:stretch>
            <a:fillRect/>
          </a:stretch>
        </p:blipFill>
        <p:spPr>
          <a:xfrm>
            <a:off x="3059742" y="3383209"/>
            <a:ext cx="2592378" cy="2206032"/>
          </a:xfrm>
          <a:prstGeom prst="rect">
            <a:avLst/>
          </a:prstGeom>
        </p:spPr>
      </p:pic>
      <p:pic>
        <p:nvPicPr>
          <p:cNvPr id="3" name="Picture 2">
            <a:extLst>
              <a:ext uri="{FF2B5EF4-FFF2-40B4-BE49-F238E27FC236}">
                <a16:creationId xmlns:a16="http://schemas.microsoft.com/office/drawing/2014/main" id="{2F2AC1F0-5C39-9AD8-A057-F0BCE02EC828}"/>
              </a:ext>
            </a:extLst>
          </p:cNvPr>
          <p:cNvPicPr>
            <a:picLocks noChangeAspect="1"/>
          </p:cNvPicPr>
          <p:nvPr/>
        </p:nvPicPr>
        <p:blipFill>
          <a:blip r:embed="rId7"/>
          <a:stretch>
            <a:fillRect/>
          </a:stretch>
        </p:blipFill>
        <p:spPr>
          <a:xfrm>
            <a:off x="251520" y="4478279"/>
            <a:ext cx="2743200" cy="1828284"/>
          </a:xfrm>
          <a:prstGeom prst="rect">
            <a:avLst/>
          </a:prstGeom>
        </p:spPr>
      </p:pic>
      <p:pic>
        <p:nvPicPr>
          <p:cNvPr id="4" name="Picture 6" descr="A picture containing text, tree, outdoor, flag&#10;&#10;Description automatically generated">
            <a:extLst>
              <a:ext uri="{FF2B5EF4-FFF2-40B4-BE49-F238E27FC236}">
                <a16:creationId xmlns:a16="http://schemas.microsoft.com/office/drawing/2014/main" id="{7FBFDA78-6BD9-AA22-916E-1A3D0D00B0FC}"/>
              </a:ext>
            </a:extLst>
          </p:cNvPr>
          <p:cNvPicPr>
            <a:picLocks noChangeAspect="1"/>
          </p:cNvPicPr>
          <p:nvPr/>
        </p:nvPicPr>
        <p:blipFill>
          <a:blip r:embed="rId8"/>
          <a:stretch>
            <a:fillRect/>
          </a:stretch>
        </p:blipFill>
        <p:spPr>
          <a:xfrm>
            <a:off x="5497528" y="4638225"/>
            <a:ext cx="3394952" cy="1702235"/>
          </a:xfrm>
          <a:prstGeom prst="rect">
            <a:avLst/>
          </a:prstGeom>
        </p:spPr>
      </p:pic>
    </p:spTree>
    <p:extLst>
      <p:ext uri="{BB962C8B-B14F-4D97-AF65-F5344CB8AC3E}">
        <p14:creationId xmlns:p14="http://schemas.microsoft.com/office/powerpoint/2010/main" val="205156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60142"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3200" b="1" dirty="0">
                <a:solidFill>
                  <a:srgbClr val="FFC000"/>
                </a:solidFill>
                <a:latin typeface="+mj-lt"/>
                <a:cs typeface="Arial" panose="020B0604020202020204" pitchFamily="34" charset="0"/>
              </a:rPr>
              <a:t>ιστορική αναδρομή/δραστηριότητες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2805063"/>
          </a:xfrm>
          <a:prstGeom prst="rect">
            <a:avLst/>
          </a:prstGeom>
          <a:noFill/>
        </p:spPr>
        <p:txBody>
          <a:bodyPr wrap="square" rtlCol="0">
            <a:spAutoFit/>
          </a:bodyPr>
          <a:lstStyle/>
          <a:p>
            <a:pPr>
              <a:lnSpc>
                <a:spcPct val="150000"/>
              </a:lnSpc>
            </a:pPr>
            <a:endParaRPr lang="el-GR" sz="2400" dirty="0">
              <a:solidFill>
                <a:srgbClr val="FFC000"/>
              </a:solidFill>
              <a:latin typeface="+mj-lt"/>
            </a:endParaRPr>
          </a:p>
          <a:p>
            <a:pPr>
              <a:lnSpc>
                <a:spcPct val="150000"/>
              </a:lnSpc>
            </a:pPr>
            <a:endParaRPr lang="el-GR" sz="2400" dirty="0">
              <a:solidFill>
                <a:srgbClr val="FFC000"/>
              </a:solidFill>
            </a:endParaRPr>
          </a:p>
          <a:p>
            <a:pPr>
              <a:lnSpc>
                <a:spcPct val="150000"/>
              </a:lnSpc>
            </a:pPr>
            <a:endParaRPr lang="el-GR" sz="2400" dirty="0">
              <a:solidFill>
                <a:schemeClr val="bg1"/>
              </a:solidFill>
              <a:latin typeface="+mj-lt"/>
            </a:endParaRPr>
          </a:p>
          <a:p>
            <a:pPr>
              <a:lnSpc>
                <a:spcPct val="150000"/>
              </a:lnSpc>
            </a:pPr>
            <a:r>
              <a:rPr lang="en-US" sz="2400" dirty="0">
                <a:solidFill>
                  <a:schemeClr val="bg1"/>
                </a:solidFill>
                <a:latin typeface="+mj-lt"/>
              </a:rPr>
              <a:t>  </a:t>
            </a: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icture 3">
            <a:extLst>
              <a:ext uri="{FF2B5EF4-FFF2-40B4-BE49-F238E27FC236}">
                <a16:creationId xmlns:a16="http://schemas.microsoft.com/office/drawing/2014/main" id="{E90C09F6-4056-CA84-A978-CC87A94ADD05}"/>
              </a:ext>
            </a:extLst>
          </p:cNvPr>
          <p:cNvPicPr>
            <a:picLocks noChangeAspect="1"/>
          </p:cNvPicPr>
          <p:nvPr/>
        </p:nvPicPr>
        <p:blipFill>
          <a:blip r:embed="rId6"/>
          <a:stretch>
            <a:fillRect/>
          </a:stretch>
        </p:blipFill>
        <p:spPr>
          <a:xfrm>
            <a:off x="403699" y="1707765"/>
            <a:ext cx="8336602" cy="4469860"/>
          </a:xfrm>
          <a:prstGeom prst="rect">
            <a:avLst/>
          </a:prstGeom>
        </p:spPr>
      </p:pic>
    </p:spTree>
    <p:extLst>
      <p:ext uri="{BB962C8B-B14F-4D97-AF65-F5344CB8AC3E}">
        <p14:creationId xmlns:p14="http://schemas.microsoft.com/office/powerpoint/2010/main" val="1803903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60142"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3200" b="1" dirty="0">
                <a:solidFill>
                  <a:srgbClr val="FFC000"/>
                </a:solidFill>
                <a:latin typeface="+mj-lt"/>
                <a:cs typeface="Arial" panose="020B0604020202020204" pitchFamily="34" charset="0"/>
              </a:rPr>
              <a:t>ιστορική αναδρομή/δραστηριότητες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2251065"/>
          </a:xfrm>
          <a:prstGeom prst="rect">
            <a:avLst/>
          </a:prstGeom>
          <a:noFill/>
        </p:spPr>
        <p:txBody>
          <a:bodyPr wrap="square" rtlCol="0">
            <a:spAutoFit/>
          </a:bodyPr>
          <a:lstStyle/>
          <a:p>
            <a:pPr>
              <a:lnSpc>
                <a:spcPct val="150000"/>
              </a:lnSpc>
            </a:pPr>
            <a:endParaRPr lang="el-GR" sz="2400" dirty="0">
              <a:solidFill>
                <a:srgbClr val="FFC000"/>
              </a:solidFill>
              <a:latin typeface="+mj-lt"/>
            </a:endParaRPr>
          </a:p>
          <a:p>
            <a:pPr>
              <a:lnSpc>
                <a:spcPct val="150000"/>
              </a:lnSpc>
            </a:pPr>
            <a:endParaRPr lang="el-GR" sz="2400" dirty="0">
              <a:solidFill>
                <a:schemeClr val="bg1"/>
              </a:solidFill>
              <a:latin typeface="+mj-lt"/>
            </a:endParaRPr>
          </a:p>
          <a:p>
            <a:pPr>
              <a:lnSpc>
                <a:spcPct val="150000"/>
              </a:lnSpc>
            </a:pPr>
            <a:r>
              <a:rPr lang="en-US" sz="2400" dirty="0">
                <a:solidFill>
                  <a:schemeClr val="bg1"/>
                </a:solidFill>
                <a:latin typeface="+mj-lt"/>
              </a:rPr>
              <a:t>  </a:t>
            </a: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icture 2">
            <a:extLst>
              <a:ext uri="{FF2B5EF4-FFF2-40B4-BE49-F238E27FC236}">
                <a16:creationId xmlns:a16="http://schemas.microsoft.com/office/drawing/2014/main" id="{7484F8E3-5994-261A-31D7-43EFF3A86DC9}"/>
              </a:ext>
            </a:extLst>
          </p:cNvPr>
          <p:cNvPicPr>
            <a:picLocks noChangeAspect="1"/>
          </p:cNvPicPr>
          <p:nvPr/>
        </p:nvPicPr>
        <p:blipFill>
          <a:blip r:embed="rId6"/>
          <a:stretch>
            <a:fillRect/>
          </a:stretch>
        </p:blipFill>
        <p:spPr>
          <a:xfrm>
            <a:off x="481368" y="1732775"/>
            <a:ext cx="3861880" cy="4382310"/>
          </a:xfrm>
          <a:prstGeom prst="rect">
            <a:avLst/>
          </a:prstGeom>
        </p:spPr>
      </p:pic>
      <p:pic>
        <p:nvPicPr>
          <p:cNvPr id="3" name="Picture 3" descr="A picture containing text&#10;&#10;Description automatically generated">
            <a:extLst>
              <a:ext uri="{FF2B5EF4-FFF2-40B4-BE49-F238E27FC236}">
                <a16:creationId xmlns:a16="http://schemas.microsoft.com/office/drawing/2014/main" id="{3B46898B-7164-F08A-6EA3-8360A4C6BF8F}"/>
              </a:ext>
            </a:extLst>
          </p:cNvPr>
          <p:cNvPicPr>
            <a:picLocks noChangeAspect="1"/>
          </p:cNvPicPr>
          <p:nvPr/>
        </p:nvPicPr>
        <p:blipFill>
          <a:blip r:embed="rId7"/>
          <a:stretch>
            <a:fillRect/>
          </a:stretch>
        </p:blipFill>
        <p:spPr>
          <a:xfrm>
            <a:off x="4645104" y="1781100"/>
            <a:ext cx="3647872" cy="4178029"/>
          </a:xfrm>
          <a:prstGeom prst="rect">
            <a:avLst/>
          </a:prstGeom>
        </p:spPr>
      </p:pic>
    </p:spTree>
    <p:extLst>
      <p:ext uri="{BB962C8B-B14F-4D97-AF65-F5344CB8AC3E}">
        <p14:creationId xmlns:p14="http://schemas.microsoft.com/office/powerpoint/2010/main" val="3062606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60142"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3200" b="1" dirty="0">
                <a:solidFill>
                  <a:srgbClr val="FFC000"/>
                </a:solidFill>
                <a:latin typeface="+mj-lt"/>
                <a:cs typeface="Arial" panose="020B0604020202020204" pitchFamily="34" charset="0"/>
              </a:rPr>
              <a:t>ιστορική αναδρομή/δραστηριότητες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3728393"/>
          </a:xfrm>
          <a:prstGeom prst="rect">
            <a:avLst/>
          </a:prstGeom>
          <a:noFill/>
        </p:spPr>
        <p:txBody>
          <a:bodyPr wrap="square" rtlCol="0">
            <a:spAutoFit/>
          </a:bodyPr>
          <a:lstStyle/>
          <a:p>
            <a:pPr>
              <a:lnSpc>
                <a:spcPct val="150000"/>
              </a:lnSpc>
            </a:pPr>
            <a:endParaRPr lang="el-GR" sz="2400" dirty="0">
              <a:solidFill>
                <a:srgbClr val="FFC000"/>
              </a:solidFill>
              <a:latin typeface="+mj-lt"/>
            </a:endParaRPr>
          </a:p>
          <a:p>
            <a:r>
              <a:rPr lang="el-GR" sz="2400" b="1" dirty="0">
                <a:solidFill>
                  <a:srgbClr val="FFC000"/>
                </a:solidFill>
                <a:latin typeface="Arial"/>
                <a:cs typeface="Arial"/>
              </a:rPr>
              <a:t>Ιανουάριος</a:t>
            </a:r>
            <a:r>
              <a:rPr lang="en-US" sz="2400" b="1" dirty="0">
                <a:solidFill>
                  <a:srgbClr val="FFC000"/>
                </a:solidFill>
                <a:latin typeface="Arial"/>
                <a:cs typeface="Arial"/>
              </a:rPr>
              <a:t> 2022   </a:t>
            </a:r>
            <a:r>
              <a:rPr lang="en-US" sz="2400" dirty="0">
                <a:solidFill>
                  <a:srgbClr val="FFC000"/>
                </a:solidFill>
                <a:latin typeface="Arial"/>
                <a:cs typeface="Arial"/>
              </a:rPr>
              <a:t>  </a:t>
            </a:r>
            <a:r>
              <a:rPr lang="el-GR" sz="2400" dirty="0">
                <a:solidFill>
                  <a:schemeClr val="bg1"/>
                </a:solidFill>
                <a:latin typeface="Arial"/>
                <a:cs typeface="Arial"/>
              </a:rPr>
              <a:t>Βραβείο </a:t>
            </a:r>
            <a:r>
              <a:rPr lang="en-US" sz="2400" dirty="0">
                <a:solidFill>
                  <a:schemeClr val="bg1"/>
                </a:solidFill>
                <a:latin typeface="Arial"/>
                <a:cs typeface="Arial"/>
              </a:rPr>
              <a:t>Fai</a:t>
            </a:r>
            <a:r>
              <a:rPr lang="en" sz="2400" dirty="0">
                <a:solidFill>
                  <a:schemeClr val="bg1"/>
                </a:solidFill>
                <a:latin typeface="Arial"/>
                <a:cs typeface="Arial"/>
              </a:rPr>
              <a:t>r play </a:t>
            </a:r>
            <a:r>
              <a:rPr lang="el-GR" sz="2400" dirty="0">
                <a:solidFill>
                  <a:schemeClr val="bg1"/>
                </a:solidFill>
                <a:latin typeface="Arial"/>
                <a:cs typeface="Arial"/>
              </a:rPr>
              <a:t>από την </a:t>
            </a:r>
            <a:r>
              <a:rPr lang="en" sz="2400" dirty="0">
                <a:solidFill>
                  <a:schemeClr val="bg1"/>
                </a:solidFill>
                <a:latin typeface="Arial"/>
                <a:cs typeface="Arial"/>
              </a:rPr>
              <a:t>gazzetta</a:t>
            </a:r>
            <a:r>
              <a:rPr lang="el-GR" sz="2400" dirty="0">
                <a:solidFill>
                  <a:schemeClr val="bg1"/>
                </a:solidFill>
                <a:latin typeface="Arial"/>
                <a:cs typeface="Arial"/>
              </a:rPr>
              <a:t>.</a:t>
            </a:r>
            <a:r>
              <a:rPr lang="en-US" sz="2400" dirty="0">
                <a:solidFill>
                  <a:schemeClr val="bg1"/>
                </a:solidFill>
                <a:latin typeface="Arial"/>
                <a:cs typeface="Arial"/>
              </a:rPr>
              <a:t>gr </a:t>
            </a:r>
            <a:r>
              <a:rPr lang="el-GR" sz="2400" dirty="0">
                <a:solidFill>
                  <a:schemeClr val="bg1"/>
                </a:solidFill>
                <a:latin typeface="Arial"/>
                <a:cs typeface="Arial"/>
              </a:rPr>
              <a:t>μετά από ψηφοφορία του κοινού. Η Εθνική μας είχε να ανταγωνιστεί διάσημους ποδοσφαιριστές, Ολυμπιονίκες, </a:t>
            </a:r>
            <a:r>
              <a:rPr lang="el-GR" sz="2400" dirty="0" err="1">
                <a:solidFill>
                  <a:schemeClr val="bg1"/>
                </a:solidFill>
                <a:latin typeface="Arial"/>
                <a:cs typeface="Arial"/>
              </a:rPr>
              <a:t>Παραολυμπιονίκες</a:t>
            </a:r>
            <a:r>
              <a:rPr lang="el-GR" sz="2400" dirty="0">
                <a:solidFill>
                  <a:schemeClr val="bg1"/>
                </a:solidFill>
                <a:latin typeface="Arial"/>
                <a:cs typeface="Arial"/>
              </a:rPr>
              <a:t>, άλλες ομάδες και αθλητές από άλλα σπορ</a:t>
            </a:r>
            <a:r>
              <a:rPr lang="en" sz="2400" dirty="0">
                <a:solidFill>
                  <a:schemeClr val="bg1"/>
                </a:solidFill>
                <a:latin typeface="Arial"/>
                <a:cs typeface="Arial"/>
              </a:rPr>
              <a:t>.</a:t>
            </a:r>
            <a:endParaRPr lang="el-GR" sz="2400" dirty="0">
              <a:solidFill>
                <a:schemeClr val="bg1"/>
              </a:solidFill>
              <a:latin typeface="Arial"/>
              <a:cs typeface="Arial" pitchFamily="34" charset="0"/>
            </a:endParaRPr>
          </a:p>
          <a:p>
            <a:pPr>
              <a:lnSpc>
                <a:spcPct val="150000"/>
              </a:lnSpc>
            </a:pPr>
            <a:endParaRPr lang="el-GR" sz="2400" dirty="0">
              <a:solidFill>
                <a:schemeClr val="bg1"/>
              </a:solidFill>
              <a:latin typeface="+mj-lt"/>
            </a:endParaRPr>
          </a:p>
          <a:p>
            <a:pPr>
              <a:lnSpc>
                <a:spcPct val="150000"/>
              </a:lnSpc>
            </a:pPr>
            <a:r>
              <a:rPr lang="en-US" sz="2400" dirty="0">
                <a:solidFill>
                  <a:schemeClr val="bg1"/>
                </a:solidFill>
                <a:latin typeface="+mj-lt"/>
              </a:rPr>
              <a:t>  </a:t>
            </a: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icture 4" descr="Graphical user interface, website&#10;&#10;Description automatically generated">
            <a:extLst>
              <a:ext uri="{FF2B5EF4-FFF2-40B4-BE49-F238E27FC236}">
                <a16:creationId xmlns:a16="http://schemas.microsoft.com/office/drawing/2014/main" id="{3C3E89D0-98D4-A4DB-9097-F6B12B819C84}"/>
              </a:ext>
            </a:extLst>
          </p:cNvPr>
          <p:cNvPicPr>
            <a:picLocks noChangeAspect="1"/>
          </p:cNvPicPr>
          <p:nvPr/>
        </p:nvPicPr>
        <p:blipFill>
          <a:blip r:embed="rId6"/>
          <a:stretch>
            <a:fillRect/>
          </a:stretch>
        </p:blipFill>
        <p:spPr>
          <a:xfrm>
            <a:off x="467544" y="3368010"/>
            <a:ext cx="8336603" cy="2882062"/>
          </a:xfrm>
          <a:prstGeom prst="rect">
            <a:avLst/>
          </a:prstGeom>
        </p:spPr>
      </p:pic>
    </p:spTree>
    <p:extLst>
      <p:ext uri="{BB962C8B-B14F-4D97-AF65-F5344CB8AC3E}">
        <p14:creationId xmlns:p14="http://schemas.microsoft.com/office/powerpoint/2010/main" val="1572774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96654"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a:t>
            </a:r>
            <a:r>
              <a:rPr lang="el-GR" sz="2800" b="1" u="sng" dirty="0">
                <a:solidFill>
                  <a:schemeClr val="tx2">
                    <a:lumMod val="60000"/>
                    <a:lumOff val="40000"/>
                  </a:schemeClr>
                </a:solidFill>
                <a:latin typeface="+mj-lt"/>
                <a:cs typeface="Arial" panose="020B0604020202020204" pitchFamily="34" charset="0"/>
              </a:rPr>
              <a:t>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3200" b="1" dirty="0">
                <a:solidFill>
                  <a:srgbClr val="FFC000"/>
                </a:solidFill>
                <a:latin typeface="+mj-lt"/>
                <a:cs typeface="Arial" panose="020B0604020202020204" pitchFamily="34" charset="0"/>
              </a:rPr>
              <a:t>Άλλες δραστηριότητες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5021055"/>
          </a:xfrm>
          <a:prstGeom prst="rect">
            <a:avLst/>
          </a:prstGeom>
          <a:noFill/>
        </p:spPr>
        <p:txBody>
          <a:bodyPr wrap="square" rtlCol="0">
            <a:spAutoFit/>
          </a:bodyPr>
          <a:lstStyle/>
          <a:p>
            <a:pPr>
              <a:lnSpc>
                <a:spcPct val="150000"/>
              </a:lnSpc>
            </a:pPr>
            <a:endParaRPr lang="el-GR" sz="2400" dirty="0">
              <a:solidFill>
                <a:srgbClr val="FFC000"/>
              </a:solidFill>
            </a:endParaRPr>
          </a:p>
          <a:p>
            <a:pPr>
              <a:lnSpc>
                <a:spcPct val="150000"/>
              </a:lnSpc>
            </a:pPr>
            <a:r>
              <a:rPr lang="el-GR" sz="2400" dirty="0">
                <a:solidFill>
                  <a:srgbClr val="FFC000"/>
                </a:solidFill>
              </a:rPr>
              <a:t>Φιλικά παιχνίδια ευαισθητοποίησης </a:t>
            </a:r>
            <a:r>
              <a:rPr lang="en-US" sz="2400" dirty="0">
                <a:solidFill>
                  <a:schemeClr val="bg1"/>
                </a:solidFill>
              </a:rPr>
              <a:t>–</a:t>
            </a:r>
            <a:r>
              <a:rPr lang="el-GR" sz="2400" dirty="0">
                <a:solidFill>
                  <a:schemeClr val="bg1"/>
                </a:solidFill>
              </a:rPr>
              <a:t> Εθνική Αστέγων (2017), Ομάδα Δικτύου Προσφύγων και Μεταναστών (2018) </a:t>
            </a:r>
          </a:p>
          <a:p>
            <a:pPr>
              <a:lnSpc>
                <a:spcPct val="150000"/>
              </a:lnSpc>
            </a:pPr>
            <a:r>
              <a:rPr lang="en-US" sz="2400" dirty="0">
                <a:solidFill>
                  <a:srgbClr val="FFC000"/>
                </a:solidFill>
              </a:rPr>
              <a:t>Events </a:t>
            </a:r>
            <a:r>
              <a:rPr lang="en-US" sz="2400" dirty="0">
                <a:solidFill>
                  <a:schemeClr val="bg1"/>
                </a:solidFill>
              </a:rPr>
              <a:t>– Record </a:t>
            </a:r>
            <a:r>
              <a:rPr lang="en-US" sz="2400" dirty="0" err="1">
                <a:solidFill>
                  <a:schemeClr val="bg1"/>
                </a:solidFill>
              </a:rPr>
              <a:t>Guiness</a:t>
            </a:r>
            <a:r>
              <a:rPr lang="en-US" sz="2400" dirty="0">
                <a:solidFill>
                  <a:schemeClr val="bg1"/>
                </a:solidFill>
              </a:rPr>
              <a:t> Attempt </a:t>
            </a:r>
            <a:r>
              <a:rPr lang="el-GR" sz="2400" dirty="0">
                <a:solidFill>
                  <a:schemeClr val="bg1"/>
                </a:solidFill>
              </a:rPr>
              <a:t>στο </a:t>
            </a:r>
            <a:r>
              <a:rPr lang="el-GR" sz="2400" dirty="0" err="1">
                <a:solidFill>
                  <a:schemeClr val="bg1"/>
                </a:solidFill>
              </a:rPr>
              <a:t>Ιδρυμα</a:t>
            </a:r>
            <a:r>
              <a:rPr lang="el-GR" sz="2400" dirty="0">
                <a:solidFill>
                  <a:schemeClr val="bg1"/>
                </a:solidFill>
              </a:rPr>
              <a:t> Σταύρος Νιάρχος</a:t>
            </a:r>
          </a:p>
          <a:p>
            <a:pPr>
              <a:lnSpc>
                <a:spcPct val="150000"/>
              </a:lnSpc>
            </a:pPr>
            <a:r>
              <a:rPr lang="el-GR" sz="2400" dirty="0">
                <a:solidFill>
                  <a:srgbClr val="FFC000"/>
                </a:solidFill>
              </a:rPr>
              <a:t>Συμμετοχή </a:t>
            </a:r>
            <a:r>
              <a:rPr lang="el-GR" sz="2400" dirty="0">
                <a:solidFill>
                  <a:schemeClr val="bg1"/>
                </a:solidFill>
              </a:rPr>
              <a:t>σε ημερίδες ενημέρωσης και ευαισθητοποίησης σε σχολεία και εκπαιδευτικά ιδρύματα</a:t>
            </a:r>
          </a:p>
          <a:p>
            <a:pPr>
              <a:lnSpc>
                <a:spcPct val="150000"/>
              </a:lnSpc>
            </a:pPr>
            <a:endParaRPr lang="el-GR" sz="2400" dirty="0">
              <a:solidFill>
                <a:schemeClr val="bg1"/>
              </a:solidFill>
            </a:endParaRPr>
          </a:p>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85147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96654"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2800" b="1" dirty="0">
                <a:solidFill>
                  <a:srgbClr val="FFC000"/>
                </a:solidFill>
                <a:latin typeface="+mj-lt"/>
                <a:cs typeface="Arial" panose="020B0604020202020204" pitchFamily="34" charset="0"/>
              </a:rPr>
              <a:t>Άλλες δραστηριότητες</a:t>
            </a:r>
            <a:r>
              <a:rPr lang="pl-PL" sz="3200" b="1" dirty="0">
                <a:solidFill>
                  <a:schemeClr val="bg1"/>
                </a:solidFill>
                <a:latin typeface="+mj-lt"/>
                <a:cs typeface="Arial" panose="020B0604020202020204" pitchFamily="34" charset="0"/>
              </a:rPr>
              <a:t>	</a:t>
            </a: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9 - Εικόνα" descr="64276173_1359822860838192_1806666619989000192_n.jpg"/>
          <p:cNvPicPr>
            <a:picLocks noChangeAspect="1"/>
          </p:cNvPicPr>
          <p:nvPr/>
        </p:nvPicPr>
        <p:blipFill>
          <a:blip r:embed="rId6" cstate="print"/>
          <a:stretch>
            <a:fillRect/>
          </a:stretch>
        </p:blipFill>
        <p:spPr>
          <a:xfrm>
            <a:off x="4143372" y="1635190"/>
            <a:ext cx="4033730" cy="2638159"/>
          </a:xfrm>
          <a:prstGeom prst="rect">
            <a:avLst/>
          </a:prstGeom>
        </p:spPr>
      </p:pic>
      <p:pic>
        <p:nvPicPr>
          <p:cNvPr id="11" name="10 - Εικόνα" descr="67260348_1389380001215811_7854137837279510528_o.jpg"/>
          <p:cNvPicPr>
            <a:picLocks noChangeAspect="1"/>
          </p:cNvPicPr>
          <p:nvPr/>
        </p:nvPicPr>
        <p:blipFill>
          <a:blip r:embed="rId7" cstate="print"/>
          <a:stretch>
            <a:fillRect/>
          </a:stretch>
        </p:blipFill>
        <p:spPr>
          <a:xfrm>
            <a:off x="500034" y="3857628"/>
            <a:ext cx="3900486" cy="2600324"/>
          </a:xfrm>
          <a:prstGeom prst="rect">
            <a:avLst/>
          </a:prstGeom>
        </p:spPr>
      </p:pic>
      <p:pic>
        <p:nvPicPr>
          <p:cNvPr id="12" name="11 - Εικόνα" descr="65751071_1372677566219388_7394193088085753856_n.jpg"/>
          <p:cNvPicPr>
            <a:picLocks noChangeAspect="1"/>
          </p:cNvPicPr>
          <p:nvPr/>
        </p:nvPicPr>
        <p:blipFill>
          <a:blip r:embed="rId8" cstate="print"/>
          <a:stretch>
            <a:fillRect/>
          </a:stretch>
        </p:blipFill>
        <p:spPr>
          <a:xfrm>
            <a:off x="1428728" y="1484784"/>
            <a:ext cx="2428892" cy="2301406"/>
          </a:xfrm>
          <a:prstGeom prst="rect">
            <a:avLst/>
          </a:prstGeom>
        </p:spPr>
      </p:pic>
      <p:pic>
        <p:nvPicPr>
          <p:cNvPr id="13" name="12 - Εικόνα" descr="47310888_1222170667936746_1462121448695922688_o.jpg"/>
          <p:cNvPicPr>
            <a:picLocks noChangeAspect="1"/>
          </p:cNvPicPr>
          <p:nvPr/>
        </p:nvPicPr>
        <p:blipFill>
          <a:blip r:embed="rId9" cstate="print"/>
          <a:stretch>
            <a:fillRect/>
          </a:stretch>
        </p:blipFill>
        <p:spPr>
          <a:xfrm>
            <a:off x="4643438" y="3929066"/>
            <a:ext cx="4071966" cy="2344159"/>
          </a:xfrm>
          <a:prstGeom prst="rect">
            <a:avLst/>
          </a:prstGeom>
        </p:spPr>
      </p:pic>
    </p:spTree>
    <p:extLst>
      <p:ext uri="{BB962C8B-B14F-4D97-AF65-F5344CB8AC3E}">
        <p14:creationId xmlns:p14="http://schemas.microsoft.com/office/powerpoint/2010/main" val="128514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96654"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pl-PL" sz="3200" b="1" dirty="0">
                <a:solidFill>
                  <a:schemeClr val="bg1"/>
                </a:solidFill>
                <a:latin typeface="+mj-lt"/>
                <a:cs typeface="Arial" panose="020B0604020202020204" pitchFamily="34" charset="0"/>
              </a:rPr>
              <a:t>	</a:t>
            </a: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9 - Εικόνα" descr="44723409_1193404997479980_1179355293146939392_o.jpg"/>
          <p:cNvPicPr>
            <a:picLocks noChangeAspect="1"/>
          </p:cNvPicPr>
          <p:nvPr/>
        </p:nvPicPr>
        <p:blipFill>
          <a:blip r:embed="rId6" cstate="print"/>
          <a:stretch>
            <a:fillRect/>
          </a:stretch>
        </p:blipFill>
        <p:spPr>
          <a:xfrm>
            <a:off x="1785918" y="2000240"/>
            <a:ext cx="5643570" cy="3642986"/>
          </a:xfrm>
          <a:prstGeom prst="rect">
            <a:avLst/>
          </a:prstGeom>
        </p:spPr>
      </p:pic>
    </p:spTree>
    <p:extLst>
      <p:ext uri="{BB962C8B-B14F-4D97-AF65-F5344CB8AC3E}">
        <p14:creationId xmlns:p14="http://schemas.microsoft.com/office/powerpoint/2010/main" val="152893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60142"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a:t>
            </a:r>
            <a:r>
              <a:rPr lang="el-GR" sz="2800" b="1" u="sng" dirty="0">
                <a:solidFill>
                  <a:schemeClr val="tx2">
                    <a:lumMod val="60000"/>
                    <a:lumOff val="40000"/>
                  </a:schemeClr>
                </a:solidFill>
                <a:latin typeface="+mj-lt"/>
                <a:cs typeface="Arial" panose="020B0604020202020204" pitchFamily="34" charset="0"/>
              </a:rPr>
              <a:t>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2800" b="1" dirty="0">
                <a:solidFill>
                  <a:srgbClr val="FFC000"/>
                </a:solidFill>
                <a:latin typeface="+mj-lt"/>
                <a:cs typeface="Arial" panose="020B0604020202020204" pitchFamily="34" charset="0"/>
              </a:rPr>
              <a:t>Άμεσες υποχρεώσεις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3"/>
            <a:ext cx="8712968" cy="6129050"/>
          </a:xfrm>
          <a:prstGeom prst="rect">
            <a:avLst/>
          </a:prstGeom>
          <a:noFill/>
        </p:spPr>
        <p:txBody>
          <a:bodyPr wrap="square" rtlCol="0">
            <a:spAutoFit/>
          </a:bodyPr>
          <a:lstStyle/>
          <a:p>
            <a:pPr>
              <a:lnSpc>
                <a:spcPct val="150000"/>
              </a:lnSpc>
            </a:pPr>
            <a:endParaRPr lang="el-GR" sz="2400" dirty="0">
              <a:solidFill>
                <a:srgbClr val="FFC000"/>
              </a:solidFill>
              <a:latin typeface="+mj-lt"/>
            </a:endParaRPr>
          </a:p>
          <a:p>
            <a:pPr>
              <a:lnSpc>
                <a:spcPct val="150000"/>
              </a:lnSpc>
            </a:pPr>
            <a:r>
              <a:rPr lang="el-GR" sz="2400" dirty="0">
                <a:solidFill>
                  <a:srgbClr val="FFC000"/>
                </a:solidFill>
                <a:latin typeface="+mj-lt"/>
              </a:rPr>
              <a:t>Ιαν-</a:t>
            </a:r>
            <a:r>
              <a:rPr lang="el-GR" sz="2400" dirty="0" err="1">
                <a:solidFill>
                  <a:srgbClr val="FFC000"/>
                </a:solidFill>
                <a:latin typeface="+mj-lt"/>
              </a:rPr>
              <a:t>Μάι</a:t>
            </a:r>
            <a:r>
              <a:rPr lang="el-GR" sz="2400" dirty="0">
                <a:solidFill>
                  <a:srgbClr val="FFC000"/>
                </a:solidFill>
                <a:latin typeface="+mj-lt"/>
              </a:rPr>
              <a:t> 2023 </a:t>
            </a:r>
            <a:r>
              <a:rPr lang="el-GR" sz="2400" dirty="0">
                <a:solidFill>
                  <a:schemeClr val="bg1"/>
                </a:solidFill>
                <a:latin typeface="+mj-lt"/>
              </a:rPr>
              <a:t>Διοργάνωση πρωταθλήματος (</a:t>
            </a:r>
            <a:r>
              <a:rPr lang="en-US" sz="2400" dirty="0">
                <a:solidFill>
                  <a:srgbClr val="FFC000"/>
                </a:solidFill>
                <a:latin typeface="+mj-lt"/>
              </a:rPr>
              <a:t>AMPUTEE FOOTBALL LEAGUE HELLAS</a:t>
            </a:r>
            <a:r>
              <a:rPr lang="en-US" sz="2400" dirty="0">
                <a:solidFill>
                  <a:schemeClr val="bg1"/>
                </a:solidFill>
                <a:latin typeface="+mj-lt"/>
              </a:rPr>
              <a:t>) </a:t>
            </a:r>
            <a:r>
              <a:rPr lang="el-GR" sz="2400" dirty="0">
                <a:solidFill>
                  <a:schemeClr val="bg1"/>
                </a:solidFill>
                <a:latin typeface="+mj-lt"/>
              </a:rPr>
              <a:t>με την συμμετοχή τριών ομάδων. </a:t>
            </a:r>
          </a:p>
          <a:p>
            <a:pPr>
              <a:lnSpc>
                <a:spcPct val="150000"/>
              </a:lnSpc>
            </a:pPr>
            <a:r>
              <a:rPr lang="el-GR" sz="2400" dirty="0">
                <a:solidFill>
                  <a:srgbClr val="FFC000"/>
                </a:solidFill>
                <a:latin typeface="+mj-lt"/>
              </a:rPr>
              <a:t>Σεπ.-Οκτ. 2023</a:t>
            </a:r>
            <a:r>
              <a:rPr lang="en-US" sz="2400" dirty="0">
                <a:solidFill>
                  <a:schemeClr val="bg1"/>
                </a:solidFill>
              </a:rPr>
              <a:t> –</a:t>
            </a:r>
            <a:r>
              <a:rPr lang="el-GR" sz="2400" dirty="0">
                <a:solidFill>
                  <a:schemeClr val="bg1"/>
                </a:solidFill>
              </a:rPr>
              <a:t> Συμμετοχή στο νέο ευρωπαϊκό θεσμό του </a:t>
            </a:r>
            <a:r>
              <a:rPr lang="en-US" sz="2400" dirty="0">
                <a:solidFill>
                  <a:srgbClr val="FFC000"/>
                </a:solidFill>
              </a:rPr>
              <a:t>Nations League. </a:t>
            </a:r>
            <a:r>
              <a:rPr lang="el-GR" sz="2400" dirty="0">
                <a:solidFill>
                  <a:schemeClr val="bg1"/>
                </a:solidFill>
              </a:rPr>
              <a:t>Αντίπαλοι της εθνικής μας το Ισραήλ, η Γεωργία, το Βέλγιο και η Ουκρανία.</a:t>
            </a:r>
            <a:endParaRPr lang="en-US" sz="2400" dirty="0">
              <a:solidFill>
                <a:schemeClr val="bg1"/>
              </a:solidFill>
            </a:endParaRPr>
          </a:p>
          <a:p>
            <a:pPr>
              <a:lnSpc>
                <a:spcPct val="150000"/>
              </a:lnSpc>
            </a:pPr>
            <a:endParaRPr lang="el-GR" sz="2400" dirty="0">
              <a:solidFill>
                <a:schemeClr val="bg1"/>
              </a:solidFill>
            </a:endParaRPr>
          </a:p>
          <a:p>
            <a:pPr>
              <a:lnSpc>
                <a:spcPct val="150000"/>
              </a:lnSpc>
            </a:pPr>
            <a:endParaRPr lang="el-GR" sz="2400" dirty="0">
              <a:solidFill>
                <a:schemeClr val="bg1"/>
              </a:solidFill>
            </a:endParaRPr>
          </a:p>
          <a:p>
            <a:pPr>
              <a:lnSpc>
                <a:spcPct val="150000"/>
              </a:lnSpc>
            </a:pPr>
            <a:r>
              <a:rPr lang="el-GR" sz="2400" dirty="0">
                <a:solidFill>
                  <a:schemeClr val="bg1"/>
                </a:solidFill>
              </a:rPr>
              <a:t> </a:t>
            </a:r>
            <a:endParaRPr lang="en-US" sz="2400" dirty="0">
              <a:solidFill>
                <a:srgbClr val="FFC000"/>
              </a:solidFill>
            </a:endParaRPr>
          </a:p>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Picture 2" descr="Text&#10;&#10;Description automatically generated">
            <a:extLst>
              <a:ext uri="{FF2B5EF4-FFF2-40B4-BE49-F238E27FC236}">
                <a16:creationId xmlns:a16="http://schemas.microsoft.com/office/drawing/2014/main" id="{3AEE8E6F-F96D-DA74-5B61-1E2198C00874}"/>
              </a:ext>
            </a:extLst>
          </p:cNvPr>
          <p:cNvPicPr>
            <a:picLocks noChangeAspect="1"/>
          </p:cNvPicPr>
          <p:nvPr/>
        </p:nvPicPr>
        <p:blipFill>
          <a:blip r:embed="rId6"/>
          <a:stretch>
            <a:fillRect/>
          </a:stretch>
        </p:blipFill>
        <p:spPr>
          <a:xfrm>
            <a:off x="323528" y="4566615"/>
            <a:ext cx="4752527" cy="1944216"/>
          </a:xfrm>
          <a:prstGeom prst="rect">
            <a:avLst/>
          </a:prstGeom>
        </p:spPr>
      </p:pic>
    </p:spTree>
    <p:extLst>
      <p:ext uri="{BB962C8B-B14F-4D97-AF65-F5344CB8AC3E}">
        <p14:creationId xmlns:p14="http://schemas.microsoft.com/office/powerpoint/2010/main" val="128514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6" name="pole tekstowe 15"/>
          <p:cNvSpPr txBox="1"/>
          <p:nvPr/>
        </p:nvSpPr>
        <p:spPr>
          <a:xfrm>
            <a:off x="2311850" y="188640"/>
            <a:ext cx="6436614" cy="1077218"/>
          </a:xfrm>
          <a:prstGeom prst="rect">
            <a:avLst/>
          </a:prstGeom>
          <a:noFill/>
        </p:spPr>
        <p:txBody>
          <a:bodyPr wrap="square" rtlCol="0">
            <a:spAutoFit/>
          </a:bodyPr>
          <a:lstStyle/>
          <a:p>
            <a:pPr algn="ctr"/>
            <a:r>
              <a:rPr lang="pl-PL" sz="3200" b="1" u="sng" dirty="0">
                <a:solidFill>
                  <a:schemeClr val="tx2">
                    <a:lumMod val="60000"/>
                    <a:lumOff val="40000"/>
                  </a:schemeClr>
                </a:solidFill>
                <a:latin typeface="+mj-lt"/>
                <a:cs typeface="Arial" panose="020B0604020202020204" pitchFamily="34" charset="0"/>
              </a:rPr>
              <a:t>A</a:t>
            </a:r>
            <a:r>
              <a:rPr lang="en-US" sz="3200" b="1" u="sng" dirty="0">
                <a:solidFill>
                  <a:schemeClr val="tx2">
                    <a:lumMod val="60000"/>
                    <a:lumOff val="40000"/>
                  </a:schemeClr>
                </a:solidFill>
                <a:latin typeface="+mj-lt"/>
                <a:cs typeface="Arial" panose="020B0604020202020204" pitchFamily="34" charset="0"/>
              </a:rPr>
              <a:t>MPUTEE FOOTBALL HELLAS</a:t>
            </a:r>
            <a:endParaRPr lang="pl-PL" sz="3200" b="1" u="sng" dirty="0">
              <a:solidFill>
                <a:schemeClr val="tx2">
                  <a:lumMod val="60000"/>
                  <a:lumOff val="40000"/>
                </a:schemeClr>
              </a:solidFill>
              <a:latin typeface="+mj-lt"/>
              <a:cs typeface="Arial" panose="020B0604020202020204" pitchFamily="34" charset="0"/>
            </a:endParaRPr>
          </a:p>
          <a:p>
            <a:pPr algn="r"/>
            <a:r>
              <a:rPr lang="el-GR" sz="2400" b="1" dirty="0">
                <a:solidFill>
                  <a:srgbClr val="FFC000"/>
                </a:solidFill>
                <a:latin typeface="+mj-lt"/>
                <a:cs typeface="Arial" panose="020B0604020202020204" pitchFamily="34" charset="0"/>
              </a:rPr>
              <a:t>Συμπέρασμα-</a:t>
            </a:r>
            <a:r>
              <a:rPr lang="en-US" sz="2400" b="1" dirty="0">
                <a:solidFill>
                  <a:srgbClr val="FFC000"/>
                </a:solidFill>
                <a:latin typeface="+mj-lt"/>
                <a:cs typeface="Arial" panose="020B0604020202020204" pitchFamily="34" charset="0"/>
              </a:rPr>
              <a:t>Conclusion </a:t>
            </a:r>
            <a:r>
              <a:rPr lang="el-GR" sz="2400" b="1" dirty="0">
                <a:solidFill>
                  <a:srgbClr val="FFC000"/>
                </a:solidFill>
                <a:latin typeface="+mj-lt"/>
                <a:cs typeface="Arial" panose="020B0604020202020204" pitchFamily="34" charset="0"/>
              </a:rPr>
              <a:t>/ Επίλογος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1200329"/>
          </a:xfrm>
          <a:prstGeom prst="rect">
            <a:avLst/>
          </a:prstGeom>
          <a:noFill/>
        </p:spPr>
        <p:txBody>
          <a:bodyPr wrap="square" rtlCol="0">
            <a:spAutoFit/>
          </a:bodyPr>
          <a:lstStyle/>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9 - Ορθογώνιο"/>
          <p:cNvSpPr/>
          <p:nvPr/>
        </p:nvSpPr>
        <p:spPr>
          <a:xfrm>
            <a:off x="285720" y="1785927"/>
            <a:ext cx="8429684" cy="2677656"/>
          </a:xfrm>
          <a:prstGeom prst="rect">
            <a:avLst/>
          </a:prstGeom>
        </p:spPr>
        <p:txBody>
          <a:bodyPr wrap="square">
            <a:spAutoFit/>
          </a:bodyPr>
          <a:lstStyle/>
          <a:p>
            <a:pPr algn="just"/>
            <a:r>
              <a:rPr lang="el-GR" sz="2000" dirty="0">
                <a:solidFill>
                  <a:schemeClr val="bg1"/>
                </a:solidFill>
                <a:latin typeface="Arial" pitchFamily="34" charset="0"/>
                <a:cs typeface="Arial" pitchFamily="34" charset="0"/>
              </a:rPr>
              <a:t>Πιστεύουμε ότι η ομάδα μας είναι κοινωνός της διαρκούς προσπάθειας, της θέλησης στον αθλητισμό και στη ζωή και προωθεί μηνύματα ισότητας και ένταξης των ατόμων και αθλητών με αναπηρία στη χώρα μας. Σας καλούμε να στηρίξετε την προσπάθεια αυτών των αθλητών καθώς και την προσπάθεια της Ε.Ο.Π. ΑΜΕΑ (</a:t>
            </a:r>
            <a:r>
              <a:rPr lang="en-US" sz="2000" dirty="0">
                <a:solidFill>
                  <a:srgbClr val="FFC000"/>
                </a:solidFill>
                <a:latin typeface="Arial" pitchFamily="34" charset="0"/>
                <a:cs typeface="Arial" pitchFamily="34" charset="0"/>
              </a:rPr>
              <a:t>AMPUTEE FOOTBALL HELLAS Federation</a:t>
            </a:r>
            <a:r>
              <a:rPr lang="el-GR" sz="2000" dirty="0">
                <a:solidFill>
                  <a:schemeClr val="bg1"/>
                </a:solidFill>
                <a:latin typeface="Arial" pitchFamily="34" charset="0"/>
                <a:cs typeface="Arial" pitchFamily="34" charset="0"/>
              </a:rPr>
              <a:t>) για την ανάπτυξη και τη διάδοση του αθλήματος στην Ελλάδα.</a:t>
            </a:r>
          </a:p>
          <a:p>
            <a:pPr algn="just"/>
            <a:endParaRPr lang="el-GR" sz="2800" dirty="0">
              <a:solidFill>
                <a:schemeClr val="bg1"/>
              </a:solidFill>
              <a:latin typeface="Arial" pitchFamily="34" charset="0"/>
              <a:cs typeface="Arial" pitchFamily="34" charset="0"/>
            </a:endParaRPr>
          </a:p>
        </p:txBody>
      </p:sp>
      <p:pic>
        <p:nvPicPr>
          <p:cNvPr id="11" name="10 - Εικόνα" descr="43736342_1194013440752469_5406694077053796352_o.jpg"/>
          <p:cNvPicPr>
            <a:picLocks noChangeAspect="1"/>
          </p:cNvPicPr>
          <p:nvPr/>
        </p:nvPicPr>
        <p:blipFill>
          <a:blip r:embed="rId6" cstate="print"/>
          <a:stretch>
            <a:fillRect/>
          </a:stretch>
        </p:blipFill>
        <p:spPr>
          <a:xfrm>
            <a:off x="2786050" y="3929066"/>
            <a:ext cx="3929058" cy="2618733"/>
          </a:xfrm>
          <a:prstGeom prst="rect">
            <a:avLst/>
          </a:prstGeom>
        </p:spPr>
      </p:pic>
    </p:spTree>
    <p:extLst>
      <p:ext uri="{BB962C8B-B14F-4D97-AF65-F5344CB8AC3E}">
        <p14:creationId xmlns:p14="http://schemas.microsoft.com/office/powerpoint/2010/main" val="1285147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123728" y="188640"/>
            <a:ext cx="7199784"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a:t>
            </a:r>
            <a:r>
              <a:rPr lang="el-GR" sz="2800" b="1" u="sng" dirty="0">
                <a:solidFill>
                  <a:schemeClr val="tx2">
                    <a:lumMod val="60000"/>
                    <a:lumOff val="40000"/>
                  </a:schemeClr>
                </a:solidFill>
                <a:latin typeface="+mj-lt"/>
                <a:cs typeface="Arial" panose="020B0604020202020204" pitchFamily="34" charset="0"/>
              </a:rPr>
              <a:t>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n-US" sz="2400" b="1" dirty="0">
                <a:solidFill>
                  <a:srgbClr val="FFC000"/>
                </a:solidFill>
                <a:latin typeface="+mj-lt"/>
                <a:cs typeface="Arial" panose="020B0604020202020204" pitchFamily="34" charset="0"/>
              </a:rPr>
              <a:t>4 years of E.A.F.F.</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1200329"/>
          </a:xfrm>
          <a:prstGeom prst="rect">
            <a:avLst/>
          </a:prstGeom>
          <a:noFill/>
        </p:spPr>
        <p:txBody>
          <a:bodyPr wrap="square" rtlCol="0">
            <a:spAutoFit/>
          </a:bodyPr>
          <a:lstStyle/>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6"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7"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4 years of EAFF.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cstate="print"/>
          <a:stretch>
            <a:fillRect/>
          </a:stretch>
        </p:blipFill>
        <p:spPr>
          <a:xfrm>
            <a:off x="107504" y="1484784"/>
            <a:ext cx="9036496" cy="4824536"/>
          </a:xfrm>
          <a:prstGeom prst="rect">
            <a:avLst/>
          </a:prstGeom>
        </p:spPr>
      </p:pic>
    </p:spTree>
    <p:extLst>
      <p:ext uri="{BB962C8B-B14F-4D97-AF65-F5344CB8AC3E}">
        <p14:creationId xmlns:p14="http://schemas.microsoft.com/office/powerpoint/2010/main" val="128514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1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436614" cy="1200329"/>
          </a:xfrm>
          <a:prstGeom prst="rect">
            <a:avLst/>
          </a:prstGeom>
          <a:noFill/>
        </p:spPr>
        <p:txBody>
          <a:bodyPr wrap="square" rtlCol="0">
            <a:spAutoFit/>
          </a:bodyPr>
          <a:lstStyle/>
          <a:p>
            <a:pPr algn="ctr"/>
            <a:r>
              <a:rPr lang="en-US" sz="2000" b="1" u="sng" dirty="0">
                <a:solidFill>
                  <a:schemeClr val="tx2">
                    <a:lumMod val="60000"/>
                    <a:lumOff val="40000"/>
                  </a:schemeClr>
                </a:solidFill>
                <a:latin typeface="+mj-lt"/>
                <a:cs typeface="Arial" panose="020B0604020202020204" pitchFamily="34" charset="0"/>
              </a:rPr>
              <a:t>E.O.</a:t>
            </a:r>
            <a:r>
              <a:rPr lang="el-GR" sz="2000" b="1" u="sng" dirty="0">
                <a:solidFill>
                  <a:schemeClr val="tx2">
                    <a:lumMod val="60000"/>
                    <a:lumOff val="40000"/>
                  </a:schemeClr>
                </a:solidFill>
                <a:latin typeface="+mj-lt"/>
                <a:cs typeface="Arial" panose="020B0604020202020204" pitchFamily="34" charset="0"/>
              </a:rPr>
              <a:t>Π.</a:t>
            </a:r>
            <a:r>
              <a:rPr lang="en-US" sz="2000" b="1" u="sng" dirty="0">
                <a:solidFill>
                  <a:schemeClr val="tx2">
                    <a:lumMod val="60000"/>
                    <a:lumOff val="40000"/>
                  </a:schemeClr>
                </a:solidFill>
                <a:latin typeface="+mj-lt"/>
                <a:cs typeface="Arial" panose="020B0604020202020204" pitchFamily="34" charset="0"/>
              </a:rPr>
              <a:t> AMEA</a:t>
            </a:r>
            <a:r>
              <a:rPr lang="el-GR" sz="2000" b="1" u="sng" dirty="0">
                <a:solidFill>
                  <a:schemeClr val="tx2">
                    <a:lumMod val="60000"/>
                    <a:lumOff val="40000"/>
                  </a:schemeClr>
                </a:solidFill>
                <a:latin typeface="+mj-lt"/>
                <a:cs typeface="Arial" panose="020B0604020202020204" pitchFamily="34" charset="0"/>
              </a:rPr>
              <a:t> </a:t>
            </a:r>
          </a:p>
          <a:p>
            <a:pPr algn="ctr"/>
            <a:r>
              <a:rPr lang="en-US" sz="2000" b="1" u="sng" dirty="0">
                <a:solidFill>
                  <a:schemeClr val="tx2">
                    <a:lumMod val="60000"/>
                    <a:lumOff val="40000"/>
                  </a:schemeClr>
                </a:solidFill>
                <a:latin typeface="+mj-lt"/>
                <a:cs typeface="Arial" panose="020B0604020202020204" pitchFamily="34" charset="0"/>
              </a:rPr>
              <a:t>(AMPUTEE FOOTBALL HELLAS FEDERATION)</a:t>
            </a:r>
            <a:endParaRPr lang="pl-PL" sz="2000" b="1" u="sng" dirty="0">
              <a:solidFill>
                <a:schemeClr val="tx2">
                  <a:lumMod val="60000"/>
                  <a:lumOff val="40000"/>
                </a:schemeClr>
              </a:solidFill>
              <a:latin typeface="+mj-lt"/>
              <a:cs typeface="Arial" panose="020B0604020202020204" pitchFamily="34" charset="0"/>
            </a:endParaRPr>
          </a:p>
          <a:p>
            <a:pPr algn="r"/>
            <a:r>
              <a:rPr lang="el-GR" sz="2800" b="1" dirty="0">
                <a:solidFill>
                  <a:srgbClr val="FFC000"/>
                </a:solidFill>
                <a:latin typeface="+mj-lt"/>
                <a:cs typeface="Arial" panose="020B0604020202020204" pitchFamily="34" charset="0"/>
              </a:rPr>
              <a:t>Υποστηρικτές </a:t>
            </a:r>
            <a:r>
              <a:rPr lang="en-US" sz="2800" b="1" dirty="0">
                <a:solidFill>
                  <a:srgbClr val="FFC000"/>
                </a:solidFill>
                <a:latin typeface="+mj-lt"/>
                <a:cs typeface="Arial" panose="020B0604020202020204" pitchFamily="34" charset="0"/>
              </a:rPr>
              <a:t>Amputee Football</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3"/>
            <a:ext cx="8712968" cy="1754326"/>
          </a:xfrm>
          <a:prstGeom prst="rect">
            <a:avLst/>
          </a:prstGeom>
          <a:noFill/>
        </p:spPr>
        <p:txBody>
          <a:bodyPr wrap="square" rtlCol="0">
            <a:spAutoFit/>
          </a:bodyPr>
          <a:lstStyle/>
          <a:p>
            <a:pPr>
              <a:lnSpc>
                <a:spcPct val="150000"/>
              </a:lnSpc>
            </a:pPr>
            <a:endParaRPr lang="el-GR" sz="2400" dirty="0">
              <a:solidFill>
                <a:srgbClr val="FFC000"/>
              </a:solidFill>
              <a:latin typeface="+mj-lt"/>
            </a:endParaRPr>
          </a:p>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9 - Εικόνα" descr="Καφού ανακοίνωση.jpg"/>
          <p:cNvPicPr>
            <a:picLocks noChangeAspect="1"/>
          </p:cNvPicPr>
          <p:nvPr/>
        </p:nvPicPr>
        <p:blipFill>
          <a:blip r:embed="rId6" cstate="print"/>
          <a:stretch>
            <a:fillRect/>
          </a:stretch>
        </p:blipFill>
        <p:spPr>
          <a:xfrm>
            <a:off x="0" y="1412776"/>
            <a:ext cx="9144000" cy="4788892"/>
          </a:xfrm>
          <a:prstGeom prst="rect">
            <a:avLst/>
          </a:prstGeom>
        </p:spPr>
      </p:pic>
    </p:spTree>
    <p:extLst>
      <p:ext uri="{BB962C8B-B14F-4D97-AF65-F5344CB8AC3E}">
        <p14:creationId xmlns:p14="http://schemas.microsoft.com/office/powerpoint/2010/main" val="1285147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195736" y="188640"/>
            <a:ext cx="6948264" cy="1200329"/>
          </a:xfrm>
          <a:prstGeom prst="rect">
            <a:avLst/>
          </a:prstGeom>
          <a:noFill/>
        </p:spPr>
        <p:txBody>
          <a:bodyPr wrap="square" rtlCol="0">
            <a:spAutoFit/>
          </a:bodyPr>
          <a:lstStyle/>
          <a:p>
            <a:pPr algn="ctr"/>
            <a:r>
              <a:rPr lang="en-US" sz="2000" b="1" u="sng" dirty="0">
                <a:solidFill>
                  <a:schemeClr val="tx2">
                    <a:lumMod val="60000"/>
                    <a:lumOff val="40000"/>
                  </a:schemeClr>
                </a:solidFill>
                <a:latin typeface="+mj-lt"/>
                <a:cs typeface="Arial" panose="020B0604020202020204" pitchFamily="34" charset="0"/>
              </a:rPr>
              <a:t>E.O.</a:t>
            </a:r>
            <a:r>
              <a:rPr lang="el-GR" sz="2000" b="1" u="sng" dirty="0">
                <a:solidFill>
                  <a:schemeClr val="tx2">
                    <a:lumMod val="60000"/>
                    <a:lumOff val="40000"/>
                  </a:schemeClr>
                </a:solidFill>
                <a:latin typeface="+mj-lt"/>
                <a:cs typeface="Arial" panose="020B0604020202020204" pitchFamily="34" charset="0"/>
              </a:rPr>
              <a:t>Π.</a:t>
            </a:r>
            <a:r>
              <a:rPr lang="en-US" sz="2000" b="1" u="sng" dirty="0">
                <a:solidFill>
                  <a:schemeClr val="tx2">
                    <a:lumMod val="60000"/>
                    <a:lumOff val="40000"/>
                  </a:schemeClr>
                </a:solidFill>
                <a:latin typeface="+mj-lt"/>
                <a:cs typeface="Arial" panose="020B0604020202020204" pitchFamily="34" charset="0"/>
              </a:rPr>
              <a:t> AMEA</a:t>
            </a:r>
            <a:r>
              <a:rPr lang="el-GR" sz="2000" b="1" u="sng" dirty="0">
                <a:solidFill>
                  <a:schemeClr val="tx2">
                    <a:lumMod val="60000"/>
                    <a:lumOff val="40000"/>
                  </a:schemeClr>
                </a:solidFill>
                <a:latin typeface="+mj-lt"/>
                <a:cs typeface="Arial" panose="020B0604020202020204" pitchFamily="34" charset="0"/>
              </a:rPr>
              <a:t> </a:t>
            </a:r>
          </a:p>
          <a:p>
            <a:pPr algn="ctr"/>
            <a:r>
              <a:rPr lang="en-US" sz="2000" b="1" u="sng" dirty="0">
                <a:solidFill>
                  <a:schemeClr val="tx2">
                    <a:lumMod val="60000"/>
                    <a:lumOff val="40000"/>
                  </a:schemeClr>
                </a:solidFill>
                <a:latin typeface="+mj-lt"/>
                <a:cs typeface="Arial" panose="020B0604020202020204" pitchFamily="34" charset="0"/>
              </a:rPr>
              <a:t>(AMPUTEE FOOTBALL HELLAS</a:t>
            </a:r>
            <a:r>
              <a:rPr lang="el-GR" sz="2000" b="1" u="sng" dirty="0">
                <a:solidFill>
                  <a:schemeClr val="tx2">
                    <a:lumMod val="60000"/>
                    <a:lumOff val="40000"/>
                  </a:schemeClr>
                </a:solidFill>
                <a:latin typeface="+mj-lt"/>
                <a:cs typeface="Arial" panose="020B0604020202020204" pitchFamily="34" charset="0"/>
              </a:rPr>
              <a:t> </a:t>
            </a:r>
            <a:r>
              <a:rPr lang="en-US" sz="2000" b="1" u="sng" dirty="0">
                <a:solidFill>
                  <a:schemeClr val="tx2">
                    <a:lumMod val="60000"/>
                    <a:lumOff val="40000"/>
                  </a:schemeClr>
                </a:solidFill>
                <a:latin typeface="+mj-lt"/>
                <a:cs typeface="Arial" panose="020B0604020202020204" pitchFamily="34" charset="0"/>
              </a:rPr>
              <a:t>FEDERATION)</a:t>
            </a:r>
            <a:endParaRPr lang="el-GR" sz="2000" b="1" u="sng" dirty="0">
              <a:solidFill>
                <a:schemeClr val="tx2">
                  <a:lumMod val="60000"/>
                  <a:lumOff val="40000"/>
                </a:schemeClr>
              </a:solidFill>
              <a:latin typeface="+mj-lt"/>
              <a:cs typeface="Arial" panose="020B0604020202020204" pitchFamily="34" charset="0"/>
            </a:endParaRPr>
          </a:p>
          <a:p>
            <a:pPr algn="ctr"/>
            <a:r>
              <a:rPr lang="el-GR" sz="2000" b="1" dirty="0">
                <a:solidFill>
                  <a:srgbClr val="FFC000"/>
                </a:solidFill>
                <a:latin typeface="+mj-lt"/>
                <a:cs typeface="Arial" panose="020B0604020202020204" pitchFamily="34" charset="0"/>
              </a:rPr>
              <a:t>Υποστηρικτές </a:t>
            </a:r>
            <a:r>
              <a:rPr lang="en-US" sz="2000" b="1" dirty="0">
                <a:solidFill>
                  <a:srgbClr val="FFC000"/>
                </a:solidFill>
                <a:latin typeface="+mj-lt"/>
                <a:cs typeface="Arial" panose="020B0604020202020204" pitchFamily="34" charset="0"/>
              </a:rPr>
              <a:t>Amputee Football</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3"/>
            <a:ext cx="8712968" cy="1754326"/>
          </a:xfrm>
          <a:prstGeom prst="rect">
            <a:avLst/>
          </a:prstGeom>
          <a:noFill/>
        </p:spPr>
        <p:txBody>
          <a:bodyPr wrap="square" rtlCol="0">
            <a:spAutoFit/>
          </a:bodyPr>
          <a:lstStyle/>
          <a:p>
            <a:pPr>
              <a:lnSpc>
                <a:spcPct val="150000"/>
              </a:lnSpc>
            </a:pPr>
            <a:endParaRPr lang="el-GR" sz="2400" dirty="0">
              <a:solidFill>
                <a:srgbClr val="FFC000"/>
              </a:solidFill>
              <a:latin typeface="+mj-lt"/>
            </a:endParaRPr>
          </a:p>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10 - Εικόνα" descr="ΛΕΒΑΝΤ¨ΟΦΣΚΙ Ambassador.jpg"/>
          <p:cNvPicPr>
            <a:picLocks noChangeAspect="1"/>
          </p:cNvPicPr>
          <p:nvPr/>
        </p:nvPicPr>
        <p:blipFill>
          <a:blip r:embed="rId6" cstate="print"/>
          <a:stretch>
            <a:fillRect/>
          </a:stretch>
        </p:blipFill>
        <p:spPr>
          <a:xfrm>
            <a:off x="395536" y="1412776"/>
            <a:ext cx="8496944" cy="4509120"/>
          </a:xfrm>
          <a:prstGeom prst="rect">
            <a:avLst/>
          </a:prstGeom>
        </p:spPr>
      </p:pic>
    </p:spTree>
    <p:extLst>
      <p:ext uri="{BB962C8B-B14F-4D97-AF65-F5344CB8AC3E}">
        <p14:creationId xmlns:p14="http://schemas.microsoft.com/office/powerpoint/2010/main" val="3615328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8"/>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436614" cy="2062103"/>
          </a:xfrm>
          <a:prstGeom prst="rect">
            <a:avLst/>
          </a:prstGeom>
          <a:noFill/>
        </p:spPr>
        <p:txBody>
          <a:bodyPr wrap="square" rtlCol="0">
            <a:spAutoFit/>
          </a:bodyPr>
          <a:lstStyle/>
          <a:p>
            <a:pPr algn="ctr"/>
            <a:r>
              <a:rPr lang="pl-PL" sz="3200" b="1" u="sng" dirty="0">
                <a:solidFill>
                  <a:schemeClr val="accent1">
                    <a:lumMod val="60000"/>
                    <a:lumOff val="40000"/>
                  </a:schemeClr>
                </a:solidFill>
                <a:latin typeface="+mj-lt"/>
                <a:cs typeface="Arial" panose="020B0604020202020204" pitchFamily="34" charset="0"/>
              </a:rPr>
              <a:t>A</a:t>
            </a:r>
            <a:r>
              <a:rPr lang="en-US" sz="3200" b="1" u="sng" dirty="0">
                <a:solidFill>
                  <a:schemeClr val="accent1">
                    <a:lumMod val="60000"/>
                    <a:lumOff val="40000"/>
                  </a:schemeClr>
                </a:solidFill>
                <a:latin typeface="+mj-lt"/>
                <a:cs typeface="Arial" panose="020B0604020202020204" pitchFamily="34" charset="0"/>
              </a:rPr>
              <a:t>MPUTEE FOOTBALL HELLAS</a:t>
            </a:r>
          </a:p>
          <a:p>
            <a:pPr algn="ctr"/>
            <a:endParaRPr lang="pl-PL" sz="3200" b="1" u="sng" dirty="0">
              <a:solidFill>
                <a:schemeClr val="accent2">
                  <a:lumMod val="60000"/>
                  <a:lumOff val="40000"/>
                </a:schemeClr>
              </a:solidFill>
              <a:latin typeface="+mj-lt"/>
              <a:cs typeface="Arial" panose="020B0604020202020204" pitchFamily="34" charset="0"/>
            </a:endParaRPr>
          </a:p>
          <a:p>
            <a:pPr algn="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2862322"/>
          </a:xfrm>
          <a:prstGeom prst="rect">
            <a:avLst/>
          </a:prstGeom>
          <a:noFill/>
        </p:spPr>
        <p:txBody>
          <a:bodyPr wrap="square" rtlCol="0">
            <a:spAutoFit/>
          </a:bodyPr>
          <a:lstStyle/>
          <a:p>
            <a:pPr>
              <a:lnSpc>
                <a:spcPct val="150000"/>
              </a:lnSpc>
            </a:pPr>
            <a:endParaRPr lang="en-US" sz="2400" dirty="0">
              <a:solidFill>
                <a:srgbClr val="FFC000"/>
              </a:solidFill>
              <a:latin typeface="+mj-lt"/>
            </a:endParaRPr>
          </a:p>
          <a:p>
            <a:pPr>
              <a:lnSpc>
                <a:spcPct val="150000"/>
              </a:lnSpc>
            </a:pPr>
            <a:endParaRPr lang="el-GR" sz="2400" dirty="0">
              <a:solidFill>
                <a:schemeClr val="bg1"/>
              </a:solidFill>
              <a:latin typeface="+mj-lt"/>
            </a:endParaRPr>
          </a:p>
          <a:p>
            <a:pPr>
              <a:lnSpc>
                <a:spcPct val="150000"/>
              </a:lnSpc>
            </a:pPr>
            <a:endParaRPr lang="el-GR" sz="2400" dirty="0">
              <a:solidFill>
                <a:schemeClr val="bg1"/>
              </a:solidFill>
              <a:latin typeface="+mj-lt"/>
            </a:endParaRPr>
          </a:p>
          <a:p>
            <a:pPr>
              <a:lnSpc>
                <a:spcPct val="150000"/>
              </a:lnSpc>
            </a:pPr>
            <a:r>
              <a:rPr lang="en-US" sz="2400" dirty="0">
                <a:solidFill>
                  <a:schemeClr val="bg1"/>
                </a:solidFill>
                <a:latin typeface="+mj-lt"/>
              </a:rPr>
              <a:t>  </a:t>
            </a: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10 - TextBox"/>
          <p:cNvSpPr txBox="1"/>
          <p:nvPr/>
        </p:nvSpPr>
        <p:spPr>
          <a:xfrm>
            <a:off x="1043608" y="1700808"/>
            <a:ext cx="7488832" cy="461665"/>
          </a:xfrm>
          <a:prstGeom prst="rect">
            <a:avLst/>
          </a:prstGeom>
          <a:noFill/>
        </p:spPr>
        <p:txBody>
          <a:bodyPr wrap="square" rtlCol="0">
            <a:spAutoFit/>
          </a:bodyPr>
          <a:lstStyle/>
          <a:p>
            <a:r>
              <a:rPr lang="en-US" sz="2400" dirty="0">
                <a:solidFill>
                  <a:schemeClr val="accent2">
                    <a:lumMod val="60000"/>
                    <a:lumOff val="40000"/>
                  </a:schemeClr>
                </a:solidFill>
              </a:rPr>
              <a:t>Thank You !                                     </a:t>
            </a:r>
            <a:r>
              <a:rPr lang="el-GR" sz="2400" dirty="0">
                <a:solidFill>
                  <a:schemeClr val="accent2">
                    <a:lumMod val="60000"/>
                    <a:lumOff val="40000"/>
                  </a:schemeClr>
                </a:solidFill>
              </a:rPr>
              <a:t>       </a:t>
            </a:r>
            <a:r>
              <a:rPr lang="en-US" sz="2400" dirty="0">
                <a:solidFill>
                  <a:schemeClr val="accent2">
                    <a:lumMod val="60000"/>
                    <a:lumOff val="40000"/>
                  </a:schemeClr>
                </a:solidFill>
              </a:rPr>
              <a:t> </a:t>
            </a:r>
            <a:r>
              <a:rPr lang="el-GR" sz="2400" dirty="0">
                <a:solidFill>
                  <a:schemeClr val="accent2">
                    <a:lumMod val="60000"/>
                    <a:lumOff val="40000"/>
                  </a:schemeClr>
                </a:solidFill>
              </a:rPr>
              <a:t>Ευχαριστώ !</a:t>
            </a:r>
          </a:p>
        </p:txBody>
      </p:sp>
      <p:pic>
        <p:nvPicPr>
          <p:cNvPr id="10" name="3 - Θέση περιεχομένου" descr="14361456_715961018557716_418454421852281803_o.jpg"/>
          <p:cNvPicPr>
            <a:picLocks noChangeAspect="1"/>
          </p:cNvPicPr>
          <p:nvPr/>
        </p:nvPicPr>
        <p:blipFill>
          <a:blip r:embed="rId6" cstate="print"/>
          <a:stretch>
            <a:fillRect/>
          </a:stretch>
        </p:blipFill>
        <p:spPr>
          <a:xfrm>
            <a:off x="2555776" y="2204864"/>
            <a:ext cx="4122204" cy="4122204"/>
          </a:xfrm>
          <a:prstGeom prst="rect">
            <a:avLst/>
          </a:prstGeom>
        </p:spPr>
      </p:pic>
    </p:spTree>
    <p:extLst>
      <p:ext uri="{BB962C8B-B14F-4D97-AF65-F5344CB8AC3E}">
        <p14:creationId xmlns:p14="http://schemas.microsoft.com/office/powerpoint/2010/main" val="3235320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60142"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a:t>
            </a:r>
            <a:r>
              <a:rPr lang="el-GR" sz="2800" b="1" u="sng" dirty="0">
                <a:solidFill>
                  <a:schemeClr val="tx2">
                    <a:lumMod val="60000"/>
                    <a:lumOff val="40000"/>
                  </a:schemeClr>
                </a:solidFill>
                <a:latin typeface="+mj-lt"/>
                <a:cs typeface="Arial" panose="020B0604020202020204" pitchFamily="34" charset="0"/>
              </a:rPr>
              <a:t> </a:t>
            </a:r>
          </a:p>
          <a:p>
            <a:pPr algn="ctr"/>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2800" b="1" dirty="0">
                <a:solidFill>
                  <a:srgbClr val="FFC000"/>
                </a:solidFill>
                <a:latin typeface="+mj-lt"/>
                <a:cs typeface="Arial" panose="020B0604020202020204" pitchFamily="34" charset="0"/>
              </a:rPr>
              <a:t>Ερωτήσεις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1200329"/>
          </a:xfrm>
          <a:prstGeom prst="rect">
            <a:avLst/>
          </a:prstGeom>
          <a:noFill/>
        </p:spPr>
        <p:txBody>
          <a:bodyPr wrap="square" rtlCol="0">
            <a:spAutoFit/>
          </a:bodyPr>
          <a:lstStyle/>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10 - Εικόνα" descr="question-mark.jpg"/>
          <p:cNvPicPr>
            <a:picLocks noChangeAspect="1"/>
          </p:cNvPicPr>
          <p:nvPr/>
        </p:nvPicPr>
        <p:blipFill>
          <a:blip r:embed="rId6" cstate="print"/>
          <a:stretch>
            <a:fillRect/>
          </a:stretch>
        </p:blipFill>
        <p:spPr>
          <a:xfrm>
            <a:off x="1214414" y="2786058"/>
            <a:ext cx="6442166" cy="3500463"/>
          </a:xfrm>
          <a:prstGeom prst="rect">
            <a:avLst/>
          </a:prstGeom>
        </p:spPr>
      </p:pic>
      <p:sp>
        <p:nvSpPr>
          <p:cNvPr id="10" name="9 - Ορθογώνιο"/>
          <p:cNvSpPr/>
          <p:nvPr/>
        </p:nvSpPr>
        <p:spPr>
          <a:xfrm>
            <a:off x="1571604" y="1643050"/>
            <a:ext cx="5643602" cy="461665"/>
          </a:xfrm>
          <a:prstGeom prst="rect">
            <a:avLst/>
          </a:prstGeom>
        </p:spPr>
        <p:txBody>
          <a:bodyPr wrap="square">
            <a:spAutoFit/>
          </a:bodyPr>
          <a:lstStyle/>
          <a:p>
            <a:pPr algn="ctr"/>
            <a:r>
              <a:rPr lang="el-GR" sz="2400" dirty="0">
                <a:solidFill>
                  <a:schemeClr val="bg1"/>
                </a:solidFill>
                <a:latin typeface="Arial" pitchFamily="34" charset="0"/>
                <a:cs typeface="Arial" pitchFamily="34" charset="0"/>
              </a:rPr>
              <a:t>Σας ευχαριστούμε για την προσοχή σας</a:t>
            </a:r>
            <a:endParaRPr lang="el-GR" sz="2400" dirty="0">
              <a:solidFill>
                <a:srgbClr val="FFC000"/>
              </a:solidFill>
            </a:endParaRPr>
          </a:p>
        </p:txBody>
      </p:sp>
    </p:spTree>
    <p:extLst>
      <p:ext uri="{BB962C8B-B14F-4D97-AF65-F5344CB8AC3E}">
        <p14:creationId xmlns:p14="http://schemas.microsoft.com/office/powerpoint/2010/main" val="128514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8"/>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60142" cy="1938992"/>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ctr"/>
            <a:endParaRPr lang="pl-PL" sz="3200" b="1" u="sng" dirty="0">
              <a:solidFill>
                <a:schemeClr val="accent2">
                  <a:lumMod val="60000"/>
                  <a:lumOff val="40000"/>
                </a:schemeClr>
              </a:solidFill>
              <a:latin typeface="+mj-lt"/>
              <a:cs typeface="Arial" panose="020B0604020202020204" pitchFamily="34" charset="0"/>
            </a:endParaRPr>
          </a:p>
          <a:p>
            <a:pPr algn="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4334520"/>
          </a:xfrm>
          <a:prstGeom prst="rect">
            <a:avLst/>
          </a:prstGeom>
          <a:noFill/>
        </p:spPr>
        <p:txBody>
          <a:bodyPr wrap="square" lIns="91440" tIns="45720" rIns="91440" bIns="45720" rtlCol="0" anchor="t">
            <a:spAutoFit/>
          </a:bodyPr>
          <a:lstStyle/>
          <a:p>
            <a:pPr algn="just"/>
            <a:r>
              <a:rPr lang="el-GR" b="1" dirty="0">
                <a:solidFill>
                  <a:srgbClr val="FFFF00"/>
                </a:solidFill>
                <a:ea typeface="+mn-lt"/>
                <a:cs typeface="+mn-lt"/>
              </a:rPr>
              <a:t>Ο Αγωνιστικός Χώρος</a:t>
            </a:r>
            <a:r>
              <a:rPr lang="el-GR" dirty="0">
                <a:solidFill>
                  <a:schemeClr val="bg1"/>
                </a:solidFill>
                <a:ea typeface="+mn-lt"/>
                <a:cs typeface="+mn-lt"/>
              </a:rPr>
              <a:t> </a:t>
            </a:r>
            <a:endParaRPr lang="en-US">
              <a:solidFill>
                <a:schemeClr val="bg1"/>
              </a:solidFill>
            </a:endParaRPr>
          </a:p>
          <a:p>
            <a:pPr algn="just"/>
            <a:r>
              <a:rPr lang="el-GR" b="1" dirty="0">
                <a:solidFill>
                  <a:schemeClr val="bg1"/>
                </a:solidFill>
                <a:ea typeface="+mn-lt"/>
                <a:cs typeface="+mn-lt"/>
              </a:rPr>
              <a:t> </a:t>
            </a:r>
            <a:r>
              <a:rPr lang="el-GR" dirty="0">
                <a:solidFill>
                  <a:schemeClr val="bg1"/>
                </a:solidFill>
                <a:ea typeface="+mn-lt"/>
                <a:cs typeface="+mn-lt"/>
              </a:rPr>
              <a:t> </a:t>
            </a:r>
            <a:endParaRPr lang="el-GR">
              <a:solidFill>
                <a:schemeClr val="bg1"/>
              </a:solidFill>
            </a:endParaRPr>
          </a:p>
          <a:p>
            <a:pPr marL="742950" lvl="1" indent="-285750" algn="just">
              <a:buFont typeface="Arial"/>
              <a:buChar char="•"/>
            </a:pPr>
            <a:r>
              <a:rPr lang="el-GR" b="1" dirty="0">
                <a:solidFill>
                  <a:srgbClr val="FFFF00"/>
                </a:solidFill>
                <a:ea typeface="+mn-lt"/>
                <a:cs typeface="+mn-lt"/>
              </a:rPr>
              <a:t>Επιφάνεια-</a:t>
            </a:r>
            <a:r>
              <a:rPr lang="el-GR" b="1" dirty="0">
                <a:solidFill>
                  <a:schemeClr val="bg1"/>
                </a:solidFill>
                <a:ea typeface="+mn-lt"/>
                <a:cs typeface="+mn-lt"/>
              </a:rPr>
              <a:t> </a:t>
            </a:r>
            <a:r>
              <a:rPr lang="el-GR" dirty="0">
                <a:solidFill>
                  <a:schemeClr val="bg1"/>
                </a:solidFill>
                <a:ea typeface="+mn-lt"/>
                <a:cs typeface="+mn-lt"/>
              </a:rPr>
              <a:t>Ο αγώνες θα πρέπει να διεξάγονται σε αγωνιστικό χώρο                 καλυμμένο από γρασίδι ή άλλη επιφάνεια παντός καιρού, όπως συστήνεται από την Παγκόσμια Ομοσπονδία Ποδοσφαίρου Ακρωτηριασμένων (</a:t>
            </a:r>
            <a:r>
              <a:rPr lang="en-US" dirty="0">
                <a:solidFill>
                  <a:schemeClr val="bg1"/>
                </a:solidFill>
                <a:ea typeface="+mn-lt"/>
                <a:cs typeface="+mn-lt"/>
              </a:rPr>
              <a:t>World Amputee Football Federation </a:t>
            </a:r>
            <a:r>
              <a:rPr lang="el-GR" dirty="0">
                <a:solidFill>
                  <a:schemeClr val="bg1"/>
                </a:solidFill>
                <a:ea typeface="+mn-lt"/>
                <a:cs typeface="+mn-lt"/>
              </a:rPr>
              <a:t>– </a:t>
            </a:r>
            <a:r>
              <a:rPr lang="en-US" b="1" dirty="0">
                <a:solidFill>
                  <a:schemeClr val="bg1"/>
                </a:solidFill>
                <a:ea typeface="+mn-lt"/>
                <a:cs typeface="+mn-lt"/>
              </a:rPr>
              <a:t>WAFF</a:t>
            </a:r>
            <a:r>
              <a:rPr lang="el-GR" dirty="0">
                <a:solidFill>
                  <a:schemeClr val="bg1"/>
                </a:solidFill>
                <a:ea typeface="+mn-lt"/>
                <a:cs typeface="+mn-lt"/>
              </a:rPr>
              <a:t>). Αγώνες είναι δυνατόν να διεξάγονται και σε κλειστά – στεγασμένα γήπεδα.</a:t>
            </a:r>
          </a:p>
          <a:p>
            <a:pPr lvl="2" algn="just">
              <a:buFont typeface="Arial"/>
              <a:buChar char="•"/>
            </a:pPr>
            <a:r>
              <a:rPr lang="el-GR" dirty="0">
                <a:solidFill>
                  <a:schemeClr val="accent3">
                    <a:lumMod val="20000"/>
                    <a:lumOff val="80000"/>
                  </a:schemeClr>
                </a:solidFill>
                <a:ea typeface="+mn-lt"/>
                <a:cs typeface="+mn-lt"/>
              </a:rPr>
              <a:t>Ο αγωνιστικός χώρος (εξωτερικός) θα πρέπει να έχει διαστάσεις 60</a:t>
            </a:r>
            <a:r>
              <a:rPr lang="en-US" dirty="0">
                <a:solidFill>
                  <a:schemeClr val="accent3">
                    <a:lumMod val="20000"/>
                    <a:lumOff val="80000"/>
                  </a:schemeClr>
                </a:solidFill>
                <a:ea typeface="+mn-lt"/>
                <a:cs typeface="+mn-lt"/>
              </a:rPr>
              <a:t>m </a:t>
            </a:r>
            <a:r>
              <a:rPr lang="el-GR" dirty="0">
                <a:solidFill>
                  <a:schemeClr val="accent3">
                    <a:lumMod val="20000"/>
                    <a:lumOff val="80000"/>
                  </a:schemeClr>
                </a:solidFill>
                <a:ea typeface="+mn-lt"/>
                <a:cs typeface="+mn-lt"/>
              </a:rPr>
              <a:t>σε μήκος και 40</a:t>
            </a:r>
            <a:r>
              <a:rPr lang="en-US" dirty="0">
                <a:solidFill>
                  <a:schemeClr val="accent3">
                    <a:lumMod val="20000"/>
                    <a:lumOff val="80000"/>
                  </a:schemeClr>
                </a:solidFill>
                <a:ea typeface="+mn-lt"/>
                <a:cs typeface="+mn-lt"/>
              </a:rPr>
              <a:t>m </a:t>
            </a:r>
            <a:r>
              <a:rPr lang="el-GR" dirty="0">
                <a:solidFill>
                  <a:schemeClr val="accent3">
                    <a:lumMod val="20000"/>
                    <a:lumOff val="80000"/>
                  </a:schemeClr>
                </a:solidFill>
                <a:ea typeface="+mn-lt"/>
                <a:cs typeface="+mn-lt"/>
              </a:rPr>
              <a:t>σε πλάτος, +/- 5</a:t>
            </a:r>
            <a:r>
              <a:rPr lang="en-US" dirty="0">
                <a:solidFill>
                  <a:schemeClr val="accent3">
                    <a:lumMod val="20000"/>
                    <a:lumOff val="80000"/>
                  </a:schemeClr>
                </a:solidFill>
                <a:ea typeface="+mn-lt"/>
                <a:cs typeface="+mn-lt"/>
              </a:rPr>
              <a:t>m </a:t>
            </a:r>
            <a:r>
              <a:rPr lang="el-GR" dirty="0">
                <a:solidFill>
                  <a:schemeClr val="accent3">
                    <a:lumMod val="20000"/>
                    <a:lumOff val="80000"/>
                  </a:schemeClr>
                </a:solidFill>
                <a:ea typeface="+mn-lt"/>
                <a:cs typeface="+mn-lt"/>
              </a:rPr>
              <a:t>ανάλογα με το διαθέσιμο χώρο.</a:t>
            </a:r>
            <a:endParaRPr lang="el-GR">
              <a:solidFill>
                <a:schemeClr val="accent3">
                  <a:lumMod val="20000"/>
                  <a:lumOff val="80000"/>
                </a:schemeClr>
              </a:solidFill>
            </a:endParaRPr>
          </a:p>
          <a:p>
            <a:pPr lvl="2" algn="just">
              <a:buFont typeface="Arial"/>
              <a:buChar char="•"/>
            </a:pPr>
            <a:r>
              <a:rPr lang="el-GR" dirty="0">
                <a:solidFill>
                  <a:schemeClr val="accent3">
                    <a:lumMod val="20000"/>
                    <a:lumOff val="80000"/>
                  </a:schemeClr>
                </a:solidFill>
                <a:ea typeface="+mn-lt"/>
                <a:cs typeface="+mn-lt"/>
              </a:rPr>
              <a:t>Ο αγωνιστικός χώρος χωρίζεται σε δύο ίσα μέρη από μια γραμμή κατά πλάτος του γηπέδου, η οποία ενώνεται στη μέση των δύο πλάγιων γραμμών (διχοτόμος γραμμή)</a:t>
            </a:r>
            <a:endParaRPr lang="el-GR">
              <a:solidFill>
                <a:schemeClr val="accent3">
                  <a:lumMod val="20000"/>
                  <a:lumOff val="80000"/>
                </a:schemeClr>
              </a:solidFill>
            </a:endParaRPr>
          </a:p>
          <a:p>
            <a:pPr marL="742950" lvl="1" indent="-285750" algn="just">
              <a:buFont typeface="Arial"/>
              <a:buChar char="•"/>
            </a:pPr>
            <a:r>
              <a:rPr lang="el-GR" dirty="0">
                <a:solidFill>
                  <a:schemeClr val="accent3">
                    <a:lumMod val="20000"/>
                    <a:lumOff val="80000"/>
                  </a:schemeClr>
                </a:solidFill>
                <a:ea typeface="+mn-lt"/>
                <a:cs typeface="+mn-lt"/>
              </a:rPr>
              <a:t>Το σημείο της σέντρας βρίσκεται στο μέσο της διχοτόμου γραμμής. Γύρο από αυτό το σημείο, χαράσσεται κύκλος με ακτίνα 6</a:t>
            </a:r>
            <a:r>
              <a:rPr lang="en-US" dirty="0">
                <a:solidFill>
                  <a:schemeClr val="accent3">
                    <a:lumMod val="20000"/>
                    <a:lumOff val="80000"/>
                  </a:schemeClr>
                </a:solidFill>
                <a:ea typeface="+mn-lt"/>
                <a:cs typeface="+mn-lt"/>
              </a:rPr>
              <a:t>m</a:t>
            </a:r>
            <a:r>
              <a:rPr lang="el-GR" dirty="0">
                <a:solidFill>
                  <a:schemeClr val="accent3">
                    <a:lumMod val="20000"/>
                    <a:lumOff val="80000"/>
                  </a:schemeClr>
                </a:solidFill>
                <a:ea typeface="+mn-lt"/>
                <a:cs typeface="+mn-lt"/>
              </a:rPr>
              <a:t>.</a:t>
            </a:r>
            <a:endParaRPr lang="el-GR">
              <a:solidFill>
                <a:schemeClr val="accent3">
                  <a:lumMod val="20000"/>
                  <a:lumOff val="80000"/>
                </a:schemeClr>
              </a:solidFill>
            </a:endParaRPr>
          </a:p>
          <a:p>
            <a:pPr>
              <a:lnSpc>
                <a:spcPct val="150000"/>
              </a:lnSpc>
            </a:pPr>
            <a:endParaRPr lang="el-GR" b="1" dirty="0">
              <a:solidFill>
                <a:schemeClr val="bg1"/>
              </a:solidFill>
              <a:latin typeface="Arial"/>
              <a:cs typeface="Arial"/>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10 - TextBox"/>
          <p:cNvSpPr txBox="1"/>
          <p:nvPr/>
        </p:nvSpPr>
        <p:spPr>
          <a:xfrm>
            <a:off x="1043608" y="2492896"/>
            <a:ext cx="7533832" cy="523220"/>
          </a:xfrm>
          <a:prstGeom prst="rect">
            <a:avLst/>
          </a:prstGeom>
          <a:noFill/>
        </p:spPr>
        <p:txBody>
          <a:bodyPr wrap="square" lIns="91440" tIns="45720" rIns="91440" bIns="45720" rtlCol="0" anchor="t">
            <a:spAutoFit/>
          </a:bodyPr>
          <a:lstStyle/>
          <a:p>
            <a:r>
              <a:rPr lang="en-US" sz="2800" b="1" dirty="0">
                <a:solidFill>
                  <a:srgbClr val="FFFF00"/>
                </a:solidFill>
                <a:latin typeface="Arial"/>
                <a:cs typeface="Arial"/>
              </a:rPr>
              <a:t>       </a:t>
            </a:r>
          </a:p>
        </p:txBody>
      </p:sp>
    </p:spTree>
    <p:extLst>
      <p:ext uri="{BB962C8B-B14F-4D97-AF65-F5344CB8AC3E}">
        <p14:creationId xmlns:p14="http://schemas.microsoft.com/office/powerpoint/2010/main" val="3879492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8"/>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57382" cy="2000548"/>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ctr"/>
            <a:endParaRPr lang="pl-PL" sz="3600" b="1" u="sng" dirty="0">
              <a:solidFill>
                <a:schemeClr val="accent2">
                  <a:lumMod val="60000"/>
                  <a:lumOff val="40000"/>
                </a:schemeClr>
              </a:solidFill>
              <a:latin typeface="+mj-lt"/>
              <a:cs typeface="Arial" panose="020B0604020202020204" pitchFamily="34" charset="0"/>
            </a:endParaRPr>
          </a:p>
          <a:p>
            <a:pPr algn="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1200329"/>
          </a:xfrm>
          <a:prstGeom prst="rect">
            <a:avLst/>
          </a:prstGeom>
          <a:noFill/>
        </p:spPr>
        <p:txBody>
          <a:bodyPr wrap="square" lIns="91440" tIns="45720" rIns="91440" bIns="45720" rtlCol="0" anchor="t">
            <a:spAutoFit/>
          </a:bodyPr>
          <a:lstStyle/>
          <a:p>
            <a:pPr algn="just"/>
            <a:r>
              <a:rPr lang="el-GR" b="1" dirty="0">
                <a:ea typeface="+mn-lt"/>
                <a:cs typeface="+mn-lt"/>
              </a:rPr>
              <a:t> </a:t>
            </a:r>
            <a:r>
              <a:rPr lang="el-GR" dirty="0">
                <a:ea typeface="+mn-lt"/>
                <a:cs typeface="+mn-lt"/>
              </a:rPr>
              <a:t> </a:t>
            </a:r>
            <a:endParaRPr lang="en-US"/>
          </a:p>
          <a:p>
            <a:pPr algn="ctr"/>
            <a:r>
              <a:rPr lang="el-GR" b="1" dirty="0">
                <a:solidFill>
                  <a:schemeClr val="tx2">
                    <a:lumMod val="20000"/>
                    <a:lumOff val="80000"/>
                  </a:schemeClr>
                </a:solidFill>
                <a:ea typeface="+mn-lt"/>
                <a:cs typeface="+mn-lt"/>
              </a:rPr>
              <a:t>Διαστάσεις Αγωνιστικού Χώρου</a:t>
            </a:r>
            <a:endParaRPr lang="el-GR" dirty="0">
              <a:solidFill>
                <a:schemeClr val="tx2">
                  <a:lumMod val="20000"/>
                  <a:lumOff val="80000"/>
                </a:schemeClr>
              </a:solidFill>
              <a:ea typeface="+mn-lt"/>
              <a:cs typeface="+mn-lt"/>
            </a:endParaRPr>
          </a:p>
          <a:p>
            <a:pPr algn="ctr"/>
            <a:endParaRPr lang="el-GR"/>
          </a:p>
          <a:p>
            <a:pPr algn="just"/>
            <a:r>
              <a:rPr lang="el-GR" b="1" dirty="0">
                <a:ea typeface="+mn-lt"/>
                <a:cs typeface="+mn-lt"/>
              </a:rPr>
              <a:t> </a:t>
            </a:r>
            <a:r>
              <a:rPr lang="el-GR" dirty="0">
                <a:ea typeface="+mn-lt"/>
                <a:cs typeface="+mn-lt"/>
              </a:rPr>
              <a:t> </a:t>
            </a:r>
            <a:endParaRPr lang="el-G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10 - TextBox"/>
          <p:cNvSpPr txBox="1"/>
          <p:nvPr/>
        </p:nvSpPr>
        <p:spPr>
          <a:xfrm>
            <a:off x="1043608" y="2492896"/>
            <a:ext cx="7533832" cy="523220"/>
          </a:xfrm>
          <a:prstGeom prst="rect">
            <a:avLst/>
          </a:prstGeom>
          <a:noFill/>
        </p:spPr>
        <p:txBody>
          <a:bodyPr wrap="square" lIns="91440" tIns="45720" rIns="91440" bIns="45720" rtlCol="0" anchor="t">
            <a:spAutoFit/>
          </a:bodyPr>
          <a:lstStyle/>
          <a:p>
            <a:r>
              <a:rPr lang="en-US" sz="2800" b="1" dirty="0">
                <a:solidFill>
                  <a:srgbClr val="FFFF00"/>
                </a:solidFill>
                <a:latin typeface="Arial"/>
                <a:cs typeface="Arial"/>
              </a:rPr>
              <a:t>       </a:t>
            </a:r>
          </a:p>
        </p:txBody>
      </p:sp>
      <p:pic>
        <p:nvPicPr>
          <p:cNvPr id="2" name="Picture 2" descr="Diagram, schematic&#10;&#10;Description automatically generated">
            <a:extLst>
              <a:ext uri="{FF2B5EF4-FFF2-40B4-BE49-F238E27FC236}">
                <a16:creationId xmlns:a16="http://schemas.microsoft.com/office/drawing/2014/main" id="{B8DAE443-3BEF-10E9-D176-588F334CA65B}"/>
              </a:ext>
            </a:extLst>
          </p:cNvPr>
          <p:cNvPicPr>
            <a:picLocks noChangeAspect="1"/>
          </p:cNvPicPr>
          <p:nvPr/>
        </p:nvPicPr>
        <p:blipFill>
          <a:blip r:embed="rId6"/>
          <a:stretch>
            <a:fillRect/>
          </a:stretch>
        </p:blipFill>
        <p:spPr>
          <a:xfrm>
            <a:off x="1535400" y="1946428"/>
            <a:ext cx="6577200" cy="4081144"/>
          </a:xfrm>
          <a:prstGeom prst="rect">
            <a:avLst/>
          </a:prstGeom>
        </p:spPr>
      </p:pic>
    </p:spTree>
    <p:extLst>
      <p:ext uri="{BB962C8B-B14F-4D97-AF65-F5344CB8AC3E}">
        <p14:creationId xmlns:p14="http://schemas.microsoft.com/office/powerpoint/2010/main" val="100037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267744" y="188640"/>
            <a:ext cx="6624736"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pl-PL" sz="3200" b="1" dirty="0">
                <a:solidFill>
                  <a:schemeClr val="bg1"/>
                </a:solidFill>
                <a:latin typeface="+mj-lt"/>
                <a:cs typeface="Arial" panose="020B0604020202020204" pitchFamily="34" charset="0"/>
              </a:rPr>
              <a:t> </a:t>
            </a:r>
            <a:r>
              <a:rPr lang="el-GR" sz="3200" b="1" dirty="0">
                <a:solidFill>
                  <a:srgbClr val="FFC000"/>
                </a:solidFill>
                <a:latin typeface="+mj-lt"/>
                <a:cs typeface="Arial" panose="020B0604020202020204" pitchFamily="34" charset="0"/>
              </a:rPr>
              <a:t>ποιοί είμαστε</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7237046"/>
          </a:xfrm>
          <a:prstGeom prst="rect">
            <a:avLst/>
          </a:prstGeom>
          <a:noFill/>
        </p:spPr>
        <p:txBody>
          <a:bodyPr wrap="square" rtlCol="0">
            <a:spAutoFit/>
          </a:bodyPr>
          <a:lstStyle/>
          <a:p>
            <a:pPr>
              <a:lnSpc>
                <a:spcPct val="150000"/>
              </a:lnSpc>
            </a:pPr>
            <a:endParaRPr lang="en-US" sz="2400" dirty="0">
              <a:solidFill>
                <a:srgbClr val="FFC000"/>
              </a:solidFill>
              <a:latin typeface="+mj-lt"/>
            </a:endParaRPr>
          </a:p>
          <a:p>
            <a:pPr>
              <a:lnSpc>
                <a:spcPct val="150000"/>
              </a:lnSpc>
            </a:pPr>
            <a:r>
              <a:rPr lang="el-GR" sz="2400" dirty="0">
                <a:solidFill>
                  <a:srgbClr val="FFC000"/>
                </a:solidFill>
                <a:latin typeface="+mj-lt"/>
              </a:rPr>
              <a:t>Φεβ. 2016</a:t>
            </a:r>
            <a:r>
              <a:rPr lang="en-US" sz="2400" dirty="0">
                <a:solidFill>
                  <a:srgbClr val="FFC000"/>
                </a:solidFill>
                <a:latin typeface="+mj-lt"/>
              </a:rPr>
              <a:t> </a:t>
            </a:r>
            <a:r>
              <a:rPr lang="en-US" sz="2400" dirty="0">
                <a:solidFill>
                  <a:schemeClr val="bg1"/>
                </a:solidFill>
                <a:latin typeface="+mj-lt"/>
              </a:rPr>
              <a:t>–</a:t>
            </a:r>
            <a:r>
              <a:rPr lang="el-GR" sz="2400" dirty="0">
                <a:solidFill>
                  <a:schemeClr val="bg1"/>
                </a:solidFill>
                <a:latin typeface="+mj-lt"/>
              </a:rPr>
              <a:t> Η πρώτη επαφή με </a:t>
            </a:r>
            <a:r>
              <a:rPr lang="en-US" sz="2400" dirty="0">
                <a:solidFill>
                  <a:srgbClr val="FFC000"/>
                </a:solidFill>
                <a:latin typeface="+mj-lt"/>
              </a:rPr>
              <a:t>E.A.F.F.</a:t>
            </a:r>
            <a:r>
              <a:rPr lang="en-US" sz="2400" dirty="0">
                <a:solidFill>
                  <a:schemeClr val="bg1"/>
                </a:solidFill>
                <a:latin typeface="+mj-lt"/>
              </a:rPr>
              <a:t> </a:t>
            </a:r>
            <a:r>
              <a:rPr lang="el-GR" sz="2400" dirty="0">
                <a:solidFill>
                  <a:schemeClr val="bg1"/>
                </a:solidFill>
                <a:latin typeface="+mj-lt"/>
              </a:rPr>
              <a:t>και την Πολωνική Ομοσπονδία. Παρακολούθηση </a:t>
            </a:r>
            <a:r>
              <a:rPr lang="en-US" sz="2400" dirty="0">
                <a:solidFill>
                  <a:schemeClr val="bg1"/>
                </a:solidFill>
                <a:latin typeface="+mj-lt"/>
              </a:rPr>
              <a:t>Camp </a:t>
            </a:r>
            <a:r>
              <a:rPr lang="el-GR" sz="2400" dirty="0">
                <a:solidFill>
                  <a:schemeClr val="bg1"/>
                </a:solidFill>
                <a:latin typeface="+mj-lt"/>
              </a:rPr>
              <a:t>ανάπτυξης στην Βαρσοβία.</a:t>
            </a:r>
          </a:p>
          <a:p>
            <a:pPr>
              <a:lnSpc>
                <a:spcPct val="150000"/>
              </a:lnSpc>
            </a:pPr>
            <a:r>
              <a:rPr lang="el-GR" sz="2400" dirty="0">
                <a:solidFill>
                  <a:srgbClr val="FFC000"/>
                </a:solidFill>
                <a:latin typeface="+mj-lt"/>
              </a:rPr>
              <a:t>Μέλος της </a:t>
            </a:r>
            <a:r>
              <a:rPr lang="en-US" sz="2400" dirty="0">
                <a:solidFill>
                  <a:srgbClr val="FFC000"/>
                </a:solidFill>
                <a:latin typeface="+mj-lt"/>
              </a:rPr>
              <a:t>E</a:t>
            </a:r>
            <a:r>
              <a:rPr lang="el-GR" sz="2400" dirty="0">
                <a:solidFill>
                  <a:srgbClr val="FFC000"/>
                </a:solidFill>
                <a:latin typeface="+mj-lt"/>
              </a:rPr>
              <a:t>.</a:t>
            </a:r>
            <a:r>
              <a:rPr lang="en-US" sz="2400" dirty="0">
                <a:solidFill>
                  <a:srgbClr val="FFC000"/>
                </a:solidFill>
                <a:latin typeface="+mj-lt"/>
              </a:rPr>
              <a:t>A</a:t>
            </a:r>
            <a:r>
              <a:rPr lang="el-GR" sz="2400" dirty="0">
                <a:solidFill>
                  <a:srgbClr val="FFC000"/>
                </a:solidFill>
                <a:latin typeface="+mj-lt"/>
              </a:rPr>
              <a:t>.</a:t>
            </a:r>
            <a:r>
              <a:rPr lang="en-US" sz="2400" dirty="0">
                <a:solidFill>
                  <a:srgbClr val="FFC000"/>
                </a:solidFill>
                <a:latin typeface="+mj-lt"/>
              </a:rPr>
              <a:t>F</a:t>
            </a:r>
            <a:r>
              <a:rPr lang="el-GR" sz="2400" dirty="0">
                <a:solidFill>
                  <a:srgbClr val="FFC000"/>
                </a:solidFill>
                <a:latin typeface="+mj-lt"/>
              </a:rPr>
              <a:t>.</a:t>
            </a:r>
            <a:r>
              <a:rPr lang="en-US" sz="2400" dirty="0">
                <a:solidFill>
                  <a:srgbClr val="FFC000"/>
                </a:solidFill>
                <a:latin typeface="+mj-lt"/>
              </a:rPr>
              <a:t>F</a:t>
            </a:r>
            <a:r>
              <a:rPr lang="el-GR" sz="2400" dirty="0">
                <a:solidFill>
                  <a:srgbClr val="FFC000"/>
                </a:solidFill>
                <a:latin typeface="+mj-lt"/>
              </a:rPr>
              <a:t>.</a:t>
            </a:r>
            <a:r>
              <a:rPr lang="en-US" sz="2400" dirty="0">
                <a:solidFill>
                  <a:srgbClr val="FFC000"/>
                </a:solidFill>
                <a:latin typeface="+mj-lt"/>
              </a:rPr>
              <a:t> </a:t>
            </a:r>
            <a:r>
              <a:rPr lang="en-US" sz="2400" dirty="0">
                <a:solidFill>
                  <a:schemeClr val="bg1"/>
                </a:solidFill>
                <a:latin typeface="+mj-lt"/>
              </a:rPr>
              <a:t>(European Amputee Football Federation)</a:t>
            </a:r>
            <a:r>
              <a:rPr lang="el-GR" sz="2400" dirty="0">
                <a:solidFill>
                  <a:schemeClr val="bg1"/>
                </a:solidFill>
                <a:latin typeface="+mj-lt"/>
              </a:rPr>
              <a:t>.</a:t>
            </a:r>
            <a:endParaRPr lang="en-US" sz="2400" dirty="0">
              <a:solidFill>
                <a:schemeClr val="bg1"/>
              </a:solidFill>
              <a:latin typeface="+mj-lt"/>
            </a:endParaRPr>
          </a:p>
          <a:p>
            <a:pPr>
              <a:lnSpc>
                <a:spcPct val="150000"/>
              </a:lnSpc>
            </a:pPr>
            <a:r>
              <a:rPr lang="el-GR" sz="2400" dirty="0">
                <a:solidFill>
                  <a:srgbClr val="FFC000"/>
                </a:solidFill>
                <a:latin typeface="+mj-lt"/>
              </a:rPr>
              <a:t>30</a:t>
            </a:r>
            <a:r>
              <a:rPr lang="en-US" sz="2400" dirty="0">
                <a:solidFill>
                  <a:srgbClr val="FFC000"/>
                </a:solidFill>
                <a:latin typeface="+mj-lt"/>
              </a:rPr>
              <a:t> </a:t>
            </a:r>
            <a:r>
              <a:rPr lang="el-GR" sz="2400" dirty="0">
                <a:solidFill>
                  <a:srgbClr val="FFC000"/>
                </a:solidFill>
                <a:latin typeface="+mj-lt"/>
              </a:rPr>
              <a:t>αθλητές</a:t>
            </a:r>
            <a:r>
              <a:rPr lang="el-GR" sz="2400" dirty="0">
                <a:solidFill>
                  <a:schemeClr val="bg1"/>
                </a:solidFill>
                <a:latin typeface="+mj-lt"/>
              </a:rPr>
              <a:t> από όλη την Ελλάδα (Αθήνα, Θεσσαλονίκη, Χαλκίδα, Βόλος, Χίος, Ρόδος, Νάουσα, Δράμα, Ξάνθη).</a:t>
            </a:r>
          </a:p>
          <a:p>
            <a:pPr>
              <a:lnSpc>
                <a:spcPct val="150000"/>
              </a:lnSpc>
            </a:pPr>
            <a:r>
              <a:rPr lang="en-US" sz="2400" dirty="0">
                <a:solidFill>
                  <a:schemeClr val="bg1"/>
                </a:solidFill>
                <a:latin typeface="+mj-lt"/>
              </a:rPr>
              <a:t>To</a:t>
            </a:r>
            <a:r>
              <a:rPr lang="el-GR" sz="2400" dirty="0">
                <a:solidFill>
                  <a:schemeClr val="bg1"/>
                </a:solidFill>
                <a:latin typeface="+mj-lt"/>
              </a:rPr>
              <a:t> </a:t>
            </a:r>
            <a:r>
              <a:rPr lang="en-US" sz="2400" dirty="0">
                <a:solidFill>
                  <a:srgbClr val="FFC000"/>
                </a:solidFill>
                <a:latin typeface="+mj-lt"/>
              </a:rPr>
              <a:t>Amputee Football Hellas Association (</a:t>
            </a:r>
            <a:r>
              <a:rPr lang="el-GR" sz="2400" dirty="0">
                <a:solidFill>
                  <a:srgbClr val="FFC000"/>
                </a:solidFill>
                <a:latin typeface="+mj-lt"/>
              </a:rPr>
              <a:t>Σύνδεσμος Ανάπτυξης Ποδοσφαίρου Ατόμων με Ακρωτηριασμό) </a:t>
            </a:r>
            <a:r>
              <a:rPr lang="el-GR" sz="2400" dirty="0">
                <a:solidFill>
                  <a:schemeClr val="bg1"/>
                </a:solidFill>
                <a:latin typeface="+mj-lt"/>
              </a:rPr>
              <a:t>που ιδρύθηκε το 2019 εί</a:t>
            </a:r>
            <a:r>
              <a:rPr lang="el-GR" sz="2400" dirty="0">
                <a:solidFill>
                  <a:schemeClr val="bg1"/>
                </a:solidFill>
              </a:rPr>
              <a:t>χε επωμισθεί την μέριμνα ανάπτυξης του αθλήματος στην Ελλάδα.</a:t>
            </a:r>
            <a:endParaRPr lang="el-GR" sz="2400" dirty="0">
              <a:solidFill>
                <a:srgbClr val="FFC000"/>
              </a:solidFill>
              <a:latin typeface="+mj-lt"/>
            </a:endParaRPr>
          </a:p>
          <a:p>
            <a:pPr>
              <a:lnSpc>
                <a:spcPct val="150000"/>
              </a:lnSpc>
            </a:pPr>
            <a:endParaRPr lang="el-GR" sz="2400" dirty="0">
              <a:solidFill>
                <a:schemeClr val="bg1"/>
              </a:solidFill>
              <a:latin typeface="+mj-lt"/>
            </a:endParaRPr>
          </a:p>
          <a:p>
            <a:pPr>
              <a:lnSpc>
                <a:spcPct val="150000"/>
              </a:lnSpc>
            </a:pPr>
            <a:endParaRPr lang="el-GR" sz="2400" dirty="0">
              <a:solidFill>
                <a:schemeClr val="bg1"/>
              </a:solidFill>
              <a:latin typeface="+mj-lt"/>
            </a:endParaRPr>
          </a:p>
          <a:p>
            <a:pPr>
              <a:lnSpc>
                <a:spcPct val="150000"/>
              </a:lnSpc>
            </a:pPr>
            <a:r>
              <a:rPr lang="en-US" sz="2400" dirty="0">
                <a:solidFill>
                  <a:schemeClr val="bg1"/>
                </a:solidFill>
                <a:latin typeface="+mj-lt"/>
              </a:rPr>
              <a:t>  </a:t>
            </a: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85147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195736" y="188640"/>
            <a:ext cx="6696744" cy="1508105"/>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pl-PL" sz="3600" b="1" dirty="0">
                <a:solidFill>
                  <a:schemeClr val="bg1"/>
                </a:solidFill>
                <a:latin typeface="+mj-lt"/>
                <a:cs typeface="Arial" panose="020B0604020202020204" pitchFamily="34" charset="0"/>
              </a:rPr>
              <a:t> </a:t>
            </a:r>
            <a:r>
              <a:rPr lang="el-GR" sz="3600" b="1" dirty="0" err="1">
                <a:solidFill>
                  <a:srgbClr val="FFC000"/>
                </a:solidFill>
                <a:latin typeface="+mj-lt"/>
                <a:cs typeface="Arial" panose="020B0604020202020204" pitchFamily="34" charset="0"/>
              </a:rPr>
              <a:t>ποιοί</a:t>
            </a:r>
            <a:r>
              <a:rPr lang="el-GR" sz="3600" b="1" dirty="0">
                <a:solidFill>
                  <a:srgbClr val="FFC000"/>
                </a:solidFill>
                <a:latin typeface="+mj-lt"/>
                <a:cs typeface="Arial" panose="020B0604020202020204" pitchFamily="34" charset="0"/>
              </a:rPr>
              <a:t> είμαστε</a:t>
            </a:r>
            <a:r>
              <a:rPr lang="pl-PL" sz="3600" b="1" dirty="0">
                <a:solidFill>
                  <a:schemeClr val="bg1"/>
                </a:solidFill>
                <a:latin typeface="+mj-lt"/>
                <a:cs typeface="Arial" panose="020B0604020202020204" pitchFamily="34" charset="0"/>
              </a:rPr>
              <a:t>	</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3"/>
            <a:ext cx="8712968" cy="1697068"/>
          </a:xfrm>
          <a:prstGeom prst="rect">
            <a:avLst/>
          </a:prstGeom>
          <a:noFill/>
        </p:spPr>
        <p:txBody>
          <a:bodyPr wrap="square" rtlCol="0">
            <a:spAutoFit/>
          </a:bodyPr>
          <a:lstStyle/>
          <a:p>
            <a:pPr>
              <a:lnSpc>
                <a:spcPct val="150000"/>
              </a:lnSpc>
            </a:pPr>
            <a:endParaRPr lang="el-GR" sz="2400" dirty="0">
              <a:solidFill>
                <a:srgbClr val="FFC000"/>
              </a:solidFill>
              <a:latin typeface="+mj-lt"/>
            </a:endParaRPr>
          </a:p>
          <a:p>
            <a:pPr>
              <a:lnSpc>
                <a:spcPct val="150000"/>
              </a:lnSpc>
            </a:pP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TextBox 2">
            <a:extLst>
              <a:ext uri="{FF2B5EF4-FFF2-40B4-BE49-F238E27FC236}">
                <a16:creationId xmlns:a16="http://schemas.microsoft.com/office/drawing/2014/main" id="{910C1A98-641A-5A6D-CF0C-5D054669C37B}"/>
              </a:ext>
            </a:extLst>
          </p:cNvPr>
          <p:cNvSpPr txBox="1"/>
          <p:nvPr/>
        </p:nvSpPr>
        <p:spPr>
          <a:xfrm>
            <a:off x="179512" y="2810549"/>
            <a:ext cx="8928992" cy="3913059"/>
          </a:xfrm>
          <a:prstGeom prst="rect">
            <a:avLst/>
          </a:prstGeom>
          <a:noFill/>
        </p:spPr>
        <p:txBody>
          <a:bodyPr wrap="square">
            <a:spAutoFit/>
          </a:bodyPr>
          <a:lstStyle/>
          <a:p>
            <a:pPr algn="just">
              <a:lnSpc>
                <a:spcPct val="150000"/>
              </a:lnSpc>
            </a:pPr>
            <a:r>
              <a:rPr lang="el-GR" sz="2400" dirty="0">
                <a:solidFill>
                  <a:srgbClr val="FFC000"/>
                </a:solidFill>
                <a:latin typeface="+mj-lt"/>
              </a:rPr>
              <a:t>Σεπ. 2020.</a:t>
            </a:r>
            <a:r>
              <a:rPr lang="en-US" sz="2400" dirty="0">
                <a:solidFill>
                  <a:srgbClr val="FFC000"/>
                </a:solidFill>
                <a:latin typeface="+mj-lt"/>
              </a:rPr>
              <a:t> </a:t>
            </a:r>
            <a:r>
              <a:rPr lang="el-GR" sz="2400" dirty="0">
                <a:solidFill>
                  <a:schemeClr val="bg1"/>
                </a:solidFill>
                <a:latin typeface="+mj-lt"/>
              </a:rPr>
              <a:t>Με τον νέο αθλητικό νόμο, δίνεται η δυνατότητα να δημιουργηθεί Ομοσπονδία Ποδοσφαίρου Ατόμων με Ακρωτηριασμό.</a:t>
            </a:r>
          </a:p>
          <a:p>
            <a:pPr algn="just">
              <a:lnSpc>
                <a:spcPct val="150000"/>
              </a:lnSpc>
            </a:pPr>
            <a:r>
              <a:rPr lang="el-GR" sz="2400" dirty="0">
                <a:solidFill>
                  <a:srgbClr val="FFC000"/>
                </a:solidFill>
                <a:latin typeface="+mj-lt"/>
              </a:rPr>
              <a:t>Απρ. 2021</a:t>
            </a:r>
            <a:r>
              <a:rPr lang="en-US" sz="2400" dirty="0">
                <a:solidFill>
                  <a:srgbClr val="FFC000"/>
                </a:solidFill>
                <a:latin typeface="+mj-lt"/>
              </a:rPr>
              <a:t> </a:t>
            </a:r>
            <a:r>
              <a:rPr lang="el-GR" sz="2400" dirty="0">
                <a:solidFill>
                  <a:schemeClr val="bg1"/>
                </a:solidFill>
                <a:latin typeface="+mj-lt"/>
              </a:rPr>
              <a:t>Δημιουργείται η </a:t>
            </a:r>
            <a:r>
              <a:rPr lang="el-GR" sz="2400" b="1" dirty="0">
                <a:solidFill>
                  <a:schemeClr val="tx2">
                    <a:lumMod val="60000"/>
                    <a:lumOff val="40000"/>
                  </a:schemeClr>
                </a:solidFill>
                <a:latin typeface="+mj-lt"/>
              </a:rPr>
              <a:t>Ελληνική Ομοσπονδία Ποδοσφαίρου Ατόμων με Ακρωτηριασμό</a:t>
            </a:r>
            <a:r>
              <a:rPr lang="el-GR" sz="2400" dirty="0">
                <a:solidFill>
                  <a:schemeClr val="bg1"/>
                </a:solidFill>
                <a:latin typeface="+mj-lt"/>
              </a:rPr>
              <a:t>, με χαρακτηριστικό τίτλο </a:t>
            </a:r>
            <a:r>
              <a:rPr lang="el-GR" sz="2400" b="1" dirty="0">
                <a:solidFill>
                  <a:schemeClr val="tx2">
                    <a:lumMod val="60000"/>
                    <a:lumOff val="40000"/>
                  </a:schemeClr>
                </a:solidFill>
                <a:latin typeface="+mj-lt"/>
              </a:rPr>
              <a:t>Ε.Ο.Π. ΑΜΕΑ .</a:t>
            </a:r>
          </a:p>
          <a:p>
            <a:pPr algn="just">
              <a:lnSpc>
                <a:spcPct val="150000"/>
              </a:lnSpc>
            </a:pPr>
            <a:r>
              <a:rPr lang="el-GR" sz="2400" dirty="0">
                <a:solidFill>
                  <a:srgbClr val="FFC000"/>
                </a:solidFill>
                <a:latin typeface="+mj-lt"/>
              </a:rPr>
              <a:t>Σεπ. 2022  </a:t>
            </a:r>
            <a:r>
              <a:rPr lang="el-GR" sz="2400" dirty="0">
                <a:solidFill>
                  <a:schemeClr val="bg1"/>
                </a:solidFill>
                <a:latin typeface="+mj-lt"/>
              </a:rPr>
              <a:t>Ολοκλήρωση της διαδικασίας ελέγχου των </a:t>
            </a:r>
            <a:r>
              <a:rPr lang="el-GR" sz="2400" dirty="0" err="1">
                <a:solidFill>
                  <a:schemeClr val="bg1"/>
                </a:solidFill>
                <a:latin typeface="+mj-lt"/>
              </a:rPr>
              <a:t>δικαιολογιτικών</a:t>
            </a:r>
            <a:r>
              <a:rPr lang="el-GR" sz="2400" dirty="0">
                <a:solidFill>
                  <a:schemeClr val="bg1"/>
                </a:solidFill>
                <a:latin typeface="+mj-lt"/>
              </a:rPr>
              <a:t> σύστασης της Ομοσπονδίας. Σε αναμονή από την Γ.Γ.Α. για την χορήγηση της ειδικής Αθλητικής Αναγνώρισης</a:t>
            </a:r>
            <a:endParaRPr lang="en-US" sz="2400" dirty="0">
              <a:solidFill>
                <a:schemeClr val="bg1"/>
              </a:solidFill>
              <a:latin typeface="+mj-lt"/>
            </a:endParaRPr>
          </a:p>
        </p:txBody>
      </p:sp>
    </p:spTree>
    <p:extLst>
      <p:ext uri="{BB962C8B-B14F-4D97-AF65-F5344CB8AC3E}">
        <p14:creationId xmlns:p14="http://schemas.microsoft.com/office/powerpoint/2010/main" val="760808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652638"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3200" b="1" dirty="0">
                <a:solidFill>
                  <a:srgbClr val="FFC000"/>
                </a:solidFill>
                <a:latin typeface="+mj-lt"/>
                <a:cs typeface="Arial" panose="020B0604020202020204" pitchFamily="34" charset="0"/>
              </a:rPr>
              <a:t>ιστορική αναδρομή/δραστηριότητες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5632311"/>
          </a:xfrm>
          <a:prstGeom prst="rect">
            <a:avLst/>
          </a:prstGeom>
          <a:noFill/>
        </p:spPr>
        <p:txBody>
          <a:bodyPr wrap="square" rtlCol="0">
            <a:spAutoFit/>
          </a:bodyPr>
          <a:lstStyle/>
          <a:p>
            <a:pPr>
              <a:lnSpc>
                <a:spcPct val="150000"/>
              </a:lnSpc>
            </a:pPr>
            <a:endParaRPr lang="en-US" sz="2400" dirty="0">
              <a:solidFill>
                <a:srgbClr val="FFC000"/>
              </a:solidFill>
              <a:latin typeface="+mj-lt"/>
            </a:endParaRPr>
          </a:p>
          <a:p>
            <a:pPr>
              <a:lnSpc>
                <a:spcPct val="150000"/>
              </a:lnSpc>
            </a:pPr>
            <a:r>
              <a:rPr lang="el-GR" sz="2400" dirty="0">
                <a:solidFill>
                  <a:srgbClr val="FFC000"/>
                </a:solidFill>
                <a:latin typeface="+mj-lt"/>
              </a:rPr>
              <a:t>Ιουν. 2017</a:t>
            </a:r>
            <a:r>
              <a:rPr lang="en-US" sz="2400" dirty="0">
                <a:solidFill>
                  <a:srgbClr val="FFC000"/>
                </a:solidFill>
                <a:latin typeface="+mj-lt"/>
              </a:rPr>
              <a:t> </a:t>
            </a:r>
            <a:r>
              <a:rPr lang="en-US" sz="2400" dirty="0">
                <a:solidFill>
                  <a:schemeClr val="bg1"/>
                </a:solidFill>
                <a:latin typeface="+mj-lt"/>
              </a:rPr>
              <a:t>–</a:t>
            </a:r>
            <a:r>
              <a:rPr lang="el-GR" sz="2400" dirty="0">
                <a:solidFill>
                  <a:schemeClr val="bg1"/>
                </a:solidFill>
                <a:latin typeface="+mj-lt"/>
              </a:rPr>
              <a:t> συμμετοχή στο </a:t>
            </a:r>
            <a:r>
              <a:rPr lang="en-US" sz="2400" dirty="0">
                <a:solidFill>
                  <a:schemeClr val="bg1"/>
                </a:solidFill>
                <a:latin typeface="+mj-lt"/>
              </a:rPr>
              <a:t>Amp </a:t>
            </a:r>
            <a:r>
              <a:rPr lang="en-US" sz="2400" dirty="0" err="1">
                <a:solidFill>
                  <a:schemeClr val="bg1"/>
                </a:solidFill>
                <a:latin typeface="+mj-lt"/>
              </a:rPr>
              <a:t>Futbol</a:t>
            </a:r>
            <a:r>
              <a:rPr lang="en-US" sz="2400" dirty="0">
                <a:solidFill>
                  <a:schemeClr val="bg1"/>
                </a:solidFill>
                <a:latin typeface="+mj-lt"/>
              </a:rPr>
              <a:t> </a:t>
            </a:r>
            <a:r>
              <a:rPr lang="en-US" sz="2400" dirty="0" err="1">
                <a:solidFill>
                  <a:schemeClr val="bg1"/>
                </a:solidFill>
                <a:latin typeface="+mj-lt"/>
              </a:rPr>
              <a:t>Polska</a:t>
            </a:r>
            <a:r>
              <a:rPr lang="en-US" sz="2400" dirty="0">
                <a:solidFill>
                  <a:schemeClr val="bg1"/>
                </a:solidFill>
                <a:latin typeface="+mj-lt"/>
              </a:rPr>
              <a:t> Cup (</a:t>
            </a:r>
            <a:r>
              <a:rPr lang="el-GR" sz="2400" dirty="0">
                <a:solidFill>
                  <a:schemeClr val="bg1"/>
                </a:solidFill>
                <a:latin typeface="+mj-lt"/>
              </a:rPr>
              <a:t>Βαρσοβία</a:t>
            </a:r>
            <a:r>
              <a:rPr lang="en-US" sz="2400" dirty="0">
                <a:solidFill>
                  <a:schemeClr val="bg1"/>
                </a:solidFill>
                <a:latin typeface="+mj-lt"/>
              </a:rPr>
              <a:t>)</a:t>
            </a:r>
            <a:endParaRPr lang="el-GR" sz="2400" dirty="0">
              <a:solidFill>
                <a:schemeClr val="bg1"/>
              </a:solidFill>
            </a:endParaRPr>
          </a:p>
          <a:p>
            <a:pPr>
              <a:lnSpc>
                <a:spcPct val="150000"/>
              </a:lnSpc>
            </a:pPr>
            <a:r>
              <a:rPr lang="el-GR" sz="2400" dirty="0">
                <a:solidFill>
                  <a:srgbClr val="FFC000"/>
                </a:solidFill>
                <a:latin typeface="+mj-lt"/>
              </a:rPr>
              <a:t>Σεπ.  2017 </a:t>
            </a:r>
            <a:r>
              <a:rPr lang="el-GR" sz="2400" dirty="0">
                <a:solidFill>
                  <a:schemeClr val="bg1"/>
                </a:solidFill>
              </a:rPr>
              <a:t>– προσαρμοσμένος φιλικός αγώνας υποστήριξης μας στο Ναύπλιο</a:t>
            </a:r>
            <a:r>
              <a:rPr lang="en-US" sz="2400" dirty="0">
                <a:solidFill>
                  <a:schemeClr val="bg1"/>
                </a:solidFill>
              </a:rPr>
              <a:t> </a:t>
            </a:r>
            <a:r>
              <a:rPr lang="el-GR" sz="2400" dirty="0">
                <a:solidFill>
                  <a:schemeClr val="bg1"/>
                </a:solidFill>
              </a:rPr>
              <a:t>με αντίπαλους βετεράνους και </a:t>
            </a:r>
            <a:r>
              <a:rPr lang="en-US" sz="2400" dirty="0">
                <a:solidFill>
                  <a:schemeClr val="bg1"/>
                </a:solidFill>
              </a:rPr>
              <a:t>legends 2004</a:t>
            </a:r>
            <a:endParaRPr lang="el-GR" sz="2400" dirty="0">
              <a:solidFill>
                <a:schemeClr val="bg1"/>
              </a:solidFill>
            </a:endParaRPr>
          </a:p>
          <a:p>
            <a:pPr>
              <a:lnSpc>
                <a:spcPct val="150000"/>
              </a:lnSpc>
            </a:pPr>
            <a:r>
              <a:rPr lang="el-GR" sz="2400" dirty="0">
                <a:solidFill>
                  <a:srgbClr val="FFC000"/>
                </a:solidFill>
              </a:rPr>
              <a:t>Οκτ. 2017 </a:t>
            </a:r>
            <a:r>
              <a:rPr lang="el-GR" sz="2400" dirty="0">
                <a:solidFill>
                  <a:schemeClr val="bg1"/>
                </a:solidFill>
              </a:rPr>
              <a:t>– Σημαντικότερή στιγμή !!!!! Συμμετοχή στο </a:t>
            </a:r>
            <a:r>
              <a:rPr lang="en-US" sz="2400" dirty="0">
                <a:solidFill>
                  <a:srgbClr val="FFC000"/>
                </a:solidFill>
              </a:rPr>
              <a:t>EURO 2017 </a:t>
            </a:r>
            <a:r>
              <a:rPr lang="el-GR" sz="2400" dirty="0">
                <a:solidFill>
                  <a:schemeClr val="bg1"/>
                </a:solidFill>
              </a:rPr>
              <a:t>στην Κωνσταντινούπολη</a:t>
            </a:r>
            <a:endParaRPr lang="el-GR" sz="2400" dirty="0">
              <a:solidFill>
                <a:srgbClr val="FFC000"/>
              </a:solidFill>
              <a:latin typeface="+mj-lt"/>
            </a:endParaRPr>
          </a:p>
          <a:p>
            <a:pPr>
              <a:lnSpc>
                <a:spcPct val="150000"/>
              </a:lnSpc>
            </a:pPr>
            <a:endParaRPr lang="el-GR" sz="2400" dirty="0">
              <a:solidFill>
                <a:schemeClr val="bg1"/>
              </a:solidFill>
              <a:latin typeface="+mj-lt"/>
            </a:endParaRPr>
          </a:p>
          <a:p>
            <a:pPr>
              <a:lnSpc>
                <a:spcPct val="150000"/>
              </a:lnSpc>
            </a:pPr>
            <a:endParaRPr lang="el-GR" sz="2400" dirty="0">
              <a:solidFill>
                <a:schemeClr val="bg1"/>
              </a:solidFill>
              <a:latin typeface="+mj-lt"/>
            </a:endParaRPr>
          </a:p>
          <a:p>
            <a:pPr>
              <a:lnSpc>
                <a:spcPct val="150000"/>
              </a:lnSpc>
            </a:pPr>
            <a:r>
              <a:rPr lang="en-US" sz="2400" dirty="0">
                <a:solidFill>
                  <a:schemeClr val="bg1"/>
                </a:solidFill>
                <a:latin typeface="+mj-lt"/>
              </a:rPr>
              <a:t>  </a:t>
            </a: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85147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195736" y="188640"/>
            <a:ext cx="6912768"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3200" b="1" dirty="0">
                <a:solidFill>
                  <a:srgbClr val="FFC000"/>
                </a:solidFill>
                <a:latin typeface="+mj-lt"/>
                <a:cs typeface="Arial" panose="020B0604020202020204" pitchFamily="34" charset="0"/>
              </a:rPr>
              <a:t>ιστορική αναδρομή/δραστηριότητες</a:t>
            </a:r>
            <a:r>
              <a:rPr lang="pl-PL" sz="3200" b="1" dirty="0">
                <a:solidFill>
                  <a:schemeClr val="bg1"/>
                </a:solidFill>
                <a:latin typeface="+mj-lt"/>
                <a:cs typeface="Arial" panose="020B0604020202020204" pitchFamily="34" charset="0"/>
              </a:rPr>
              <a:t>	</a:t>
            </a: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9 - Εικόνα" descr="26172899_981278742025941_9131542883553862938_o.jpg"/>
          <p:cNvPicPr>
            <a:picLocks noChangeAspect="1"/>
          </p:cNvPicPr>
          <p:nvPr/>
        </p:nvPicPr>
        <p:blipFill>
          <a:blip r:embed="rId6" cstate="print"/>
          <a:stretch>
            <a:fillRect/>
          </a:stretch>
        </p:blipFill>
        <p:spPr>
          <a:xfrm>
            <a:off x="5715008" y="3500438"/>
            <a:ext cx="3235166" cy="2533792"/>
          </a:xfrm>
          <a:prstGeom prst="rect">
            <a:avLst/>
          </a:prstGeom>
        </p:spPr>
      </p:pic>
      <p:pic>
        <p:nvPicPr>
          <p:cNvPr id="11" name="10 - Εικόνα" descr="22291351_937271923093290_5443814477267793721_o.jpg"/>
          <p:cNvPicPr>
            <a:picLocks noChangeAspect="1"/>
          </p:cNvPicPr>
          <p:nvPr/>
        </p:nvPicPr>
        <p:blipFill>
          <a:blip r:embed="rId7" cstate="print"/>
          <a:stretch>
            <a:fillRect/>
          </a:stretch>
        </p:blipFill>
        <p:spPr>
          <a:xfrm>
            <a:off x="571472" y="1598505"/>
            <a:ext cx="5840024" cy="2533792"/>
          </a:xfrm>
          <a:prstGeom prst="rect">
            <a:avLst/>
          </a:prstGeom>
        </p:spPr>
      </p:pic>
      <p:pic>
        <p:nvPicPr>
          <p:cNvPr id="12" name="11 - Εικόνα" descr="26172007_981278662025949_1109647439628091228_o.jpg"/>
          <p:cNvPicPr>
            <a:picLocks noChangeAspect="1"/>
          </p:cNvPicPr>
          <p:nvPr/>
        </p:nvPicPr>
        <p:blipFill>
          <a:blip r:embed="rId8" cstate="print"/>
          <a:stretch>
            <a:fillRect/>
          </a:stretch>
        </p:blipFill>
        <p:spPr>
          <a:xfrm>
            <a:off x="928662" y="4000504"/>
            <a:ext cx="4572001" cy="2615686"/>
          </a:xfrm>
          <a:prstGeom prst="rect">
            <a:avLst/>
          </a:prstGeom>
        </p:spPr>
      </p:pic>
    </p:spTree>
    <p:extLst>
      <p:ext uri="{BB962C8B-B14F-4D97-AF65-F5344CB8AC3E}">
        <p14:creationId xmlns:p14="http://schemas.microsoft.com/office/powerpoint/2010/main" val="1285147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61"/>
          <a:stretch/>
        </p:blipFill>
        <p:spPr>
          <a:xfrm>
            <a:off x="0" y="-33897"/>
            <a:ext cx="9144000" cy="6891898"/>
          </a:xfrm>
          <a:prstGeom prst="rect">
            <a:avLst/>
          </a:prstGeom>
        </p:spPr>
      </p:pic>
      <p:sp>
        <p:nvSpPr>
          <p:cNvPr id="15" name="pole tekstowe 14"/>
          <p:cNvSpPr txBox="1"/>
          <p:nvPr/>
        </p:nvSpPr>
        <p:spPr>
          <a:xfrm>
            <a:off x="6228184" y="6309320"/>
            <a:ext cx="2880320" cy="338554"/>
          </a:xfrm>
          <a:prstGeom prst="rect">
            <a:avLst/>
          </a:prstGeom>
          <a:noFill/>
        </p:spPr>
        <p:txBody>
          <a:bodyPr wrap="square" rtlCol="0">
            <a:spAutoFit/>
          </a:bodyPr>
          <a:lstStyle/>
          <a:p>
            <a:r>
              <a:rPr lang="pl-PL" sz="1600" b="1" dirty="0">
                <a:solidFill>
                  <a:schemeClr val="accent5">
                    <a:lumMod val="75000"/>
                  </a:schemeClr>
                </a:solidFill>
                <a:latin typeface="Arial" panose="020B0604020202020204" pitchFamily="34" charset="0"/>
                <a:cs typeface="Arial" panose="020B0604020202020204" pitchFamily="34" charset="0"/>
              </a:rPr>
              <a:t>ampfoot</a:t>
            </a:r>
            <a:r>
              <a:rPr lang="en-US" sz="1600" b="1" dirty="0">
                <a:solidFill>
                  <a:schemeClr val="accent5">
                    <a:lumMod val="75000"/>
                  </a:schemeClr>
                </a:solidFill>
                <a:latin typeface="Arial" panose="020B0604020202020204" pitchFamily="34" charset="0"/>
                <a:cs typeface="Arial" panose="020B0604020202020204" pitchFamily="34" charset="0"/>
              </a:rPr>
              <a:t>hellas@gmail.com</a:t>
            </a:r>
            <a:endParaRPr lang="pl-PL" sz="2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pole tekstowe 15"/>
          <p:cNvSpPr txBox="1"/>
          <p:nvPr/>
        </p:nvSpPr>
        <p:spPr>
          <a:xfrm>
            <a:off x="2311850" y="188640"/>
            <a:ext cx="6760142" cy="1446550"/>
          </a:xfrm>
          <a:prstGeom prst="rect">
            <a:avLst/>
          </a:prstGeom>
          <a:noFill/>
        </p:spPr>
        <p:txBody>
          <a:bodyPr wrap="square" rtlCol="0">
            <a:spAutoFit/>
          </a:bodyPr>
          <a:lstStyle/>
          <a:p>
            <a:pPr algn="ctr"/>
            <a:r>
              <a:rPr lang="en-US" sz="2800" b="1" u="sng" dirty="0">
                <a:solidFill>
                  <a:schemeClr val="tx2">
                    <a:lumMod val="60000"/>
                    <a:lumOff val="40000"/>
                  </a:schemeClr>
                </a:solidFill>
                <a:latin typeface="+mj-lt"/>
                <a:cs typeface="Arial" panose="020B0604020202020204" pitchFamily="34" charset="0"/>
              </a:rPr>
              <a:t>E.O.</a:t>
            </a:r>
            <a:r>
              <a:rPr lang="el-GR" sz="2800" b="1" u="sng" dirty="0">
                <a:solidFill>
                  <a:schemeClr val="tx2">
                    <a:lumMod val="60000"/>
                    <a:lumOff val="40000"/>
                  </a:schemeClr>
                </a:solidFill>
                <a:latin typeface="+mj-lt"/>
                <a:cs typeface="Arial" panose="020B0604020202020204" pitchFamily="34" charset="0"/>
              </a:rPr>
              <a:t>Π.</a:t>
            </a:r>
            <a:r>
              <a:rPr lang="en-US" sz="2800" b="1" u="sng" dirty="0">
                <a:solidFill>
                  <a:schemeClr val="tx2">
                    <a:lumMod val="60000"/>
                    <a:lumOff val="40000"/>
                  </a:schemeClr>
                </a:solidFill>
                <a:latin typeface="+mj-lt"/>
                <a:cs typeface="Arial" panose="020B0604020202020204" pitchFamily="34" charset="0"/>
              </a:rPr>
              <a:t> AMEA </a:t>
            </a:r>
          </a:p>
          <a:p>
            <a:r>
              <a:rPr lang="en-US" sz="2800" b="1" u="sng" dirty="0">
                <a:solidFill>
                  <a:schemeClr val="tx2">
                    <a:lumMod val="60000"/>
                    <a:lumOff val="40000"/>
                  </a:schemeClr>
                </a:solidFill>
                <a:latin typeface="+mj-lt"/>
                <a:cs typeface="Arial" panose="020B0604020202020204" pitchFamily="34" charset="0"/>
              </a:rPr>
              <a:t>(AMPUTEE FOOTBALL HELLAS FEDERATION)</a:t>
            </a:r>
            <a:endParaRPr lang="pl-PL" sz="2800" b="1" u="sng" dirty="0">
              <a:solidFill>
                <a:schemeClr val="tx2">
                  <a:lumMod val="60000"/>
                  <a:lumOff val="40000"/>
                </a:schemeClr>
              </a:solidFill>
              <a:latin typeface="+mj-lt"/>
              <a:cs typeface="Arial" panose="020B0604020202020204" pitchFamily="34" charset="0"/>
            </a:endParaRPr>
          </a:p>
          <a:p>
            <a:pPr algn="r"/>
            <a:r>
              <a:rPr lang="el-GR" sz="3200" b="1" dirty="0">
                <a:solidFill>
                  <a:srgbClr val="FFC000"/>
                </a:solidFill>
                <a:latin typeface="+mj-lt"/>
                <a:cs typeface="Arial" panose="020B0604020202020204" pitchFamily="34" charset="0"/>
              </a:rPr>
              <a:t>ιστορική αναδρομή/δραστηριότητες</a:t>
            </a:r>
            <a:r>
              <a:rPr lang="pl-PL" sz="3200" b="1" dirty="0">
                <a:solidFill>
                  <a:schemeClr val="bg1"/>
                </a:solidFill>
                <a:latin typeface="+mj-lt"/>
                <a:cs typeface="Arial" panose="020B0604020202020204" pitchFamily="34" charset="0"/>
              </a:rPr>
              <a:t>	</a:t>
            </a:r>
          </a:p>
        </p:txBody>
      </p:sp>
      <p:sp>
        <p:nvSpPr>
          <p:cNvPr id="17" name="pole tekstowe 16"/>
          <p:cNvSpPr txBox="1"/>
          <p:nvPr/>
        </p:nvSpPr>
        <p:spPr>
          <a:xfrm>
            <a:off x="179512" y="1196752"/>
            <a:ext cx="8712968" cy="5021055"/>
          </a:xfrm>
          <a:prstGeom prst="rect">
            <a:avLst/>
          </a:prstGeom>
          <a:noFill/>
        </p:spPr>
        <p:txBody>
          <a:bodyPr wrap="square" rtlCol="0">
            <a:spAutoFit/>
          </a:bodyPr>
          <a:lstStyle/>
          <a:p>
            <a:pPr>
              <a:lnSpc>
                <a:spcPct val="150000"/>
              </a:lnSpc>
            </a:pPr>
            <a:endParaRPr lang="el-GR" sz="2400" dirty="0">
              <a:solidFill>
                <a:srgbClr val="FFC000"/>
              </a:solidFill>
              <a:latin typeface="+mj-lt"/>
            </a:endParaRPr>
          </a:p>
          <a:p>
            <a:pPr>
              <a:lnSpc>
                <a:spcPct val="150000"/>
              </a:lnSpc>
            </a:pPr>
            <a:r>
              <a:rPr lang="el-GR" sz="2400" dirty="0">
                <a:solidFill>
                  <a:srgbClr val="FFC000"/>
                </a:solidFill>
                <a:latin typeface="+mj-lt"/>
              </a:rPr>
              <a:t>Μάι. 2018</a:t>
            </a:r>
            <a:r>
              <a:rPr lang="en-US" sz="2400" dirty="0">
                <a:solidFill>
                  <a:schemeClr val="bg1"/>
                </a:solidFill>
              </a:rPr>
              <a:t> –</a:t>
            </a:r>
            <a:r>
              <a:rPr lang="el-GR" sz="2400" dirty="0">
                <a:solidFill>
                  <a:schemeClr val="bg1"/>
                </a:solidFill>
              </a:rPr>
              <a:t> Πρώτο προπονητικό </a:t>
            </a:r>
            <a:r>
              <a:rPr lang="en-US" sz="2400" dirty="0">
                <a:solidFill>
                  <a:srgbClr val="FFC000"/>
                </a:solidFill>
              </a:rPr>
              <a:t>camp</a:t>
            </a:r>
            <a:r>
              <a:rPr lang="en-US" sz="2400" dirty="0">
                <a:solidFill>
                  <a:schemeClr val="bg1"/>
                </a:solidFill>
              </a:rPr>
              <a:t> </a:t>
            </a:r>
            <a:r>
              <a:rPr lang="el-GR" sz="2400" dirty="0">
                <a:solidFill>
                  <a:schemeClr val="bg1"/>
                </a:solidFill>
              </a:rPr>
              <a:t>στη Β. Ελλάδα (Δράμα)</a:t>
            </a:r>
          </a:p>
          <a:p>
            <a:pPr>
              <a:lnSpc>
                <a:spcPct val="150000"/>
              </a:lnSpc>
            </a:pPr>
            <a:r>
              <a:rPr lang="el-GR" sz="2400" dirty="0" err="1">
                <a:solidFill>
                  <a:srgbClr val="FFC000"/>
                </a:solidFill>
                <a:latin typeface="+mj-lt"/>
              </a:rPr>
              <a:t>Ιούν</a:t>
            </a:r>
            <a:r>
              <a:rPr lang="el-GR" sz="2400" dirty="0">
                <a:solidFill>
                  <a:srgbClr val="FFC000"/>
                </a:solidFill>
                <a:latin typeface="+mj-lt"/>
              </a:rPr>
              <a:t>. 2018 </a:t>
            </a:r>
            <a:r>
              <a:rPr lang="en-US" sz="2400" dirty="0">
                <a:solidFill>
                  <a:schemeClr val="bg1"/>
                </a:solidFill>
              </a:rPr>
              <a:t>–</a:t>
            </a:r>
            <a:r>
              <a:rPr lang="el-GR" sz="2400" dirty="0">
                <a:solidFill>
                  <a:schemeClr val="bg1"/>
                </a:solidFill>
              </a:rPr>
              <a:t> Το πρώτο διεθνές παιχνίδι στην Ελλάδα, εναντίον της Αγγλίας στο Ζηρίνειο της Κηφισιάς.</a:t>
            </a:r>
          </a:p>
          <a:p>
            <a:pPr>
              <a:lnSpc>
                <a:spcPct val="150000"/>
              </a:lnSpc>
            </a:pPr>
            <a:r>
              <a:rPr lang="el-GR" sz="2400" dirty="0">
                <a:solidFill>
                  <a:srgbClr val="FFC000"/>
                </a:solidFill>
                <a:latin typeface="+mj-lt"/>
              </a:rPr>
              <a:t>Οκτ. 2018</a:t>
            </a:r>
            <a:r>
              <a:rPr lang="en-US" sz="2400" dirty="0">
                <a:solidFill>
                  <a:srgbClr val="FFC000"/>
                </a:solidFill>
              </a:rPr>
              <a:t> </a:t>
            </a:r>
            <a:r>
              <a:rPr lang="en-US" sz="2400" dirty="0">
                <a:solidFill>
                  <a:schemeClr val="bg1"/>
                </a:solidFill>
              </a:rPr>
              <a:t>–</a:t>
            </a:r>
            <a:r>
              <a:rPr lang="el-GR" sz="2400" dirty="0">
                <a:solidFill>
                  <a:schemeClr val="bg1"/>
                </a:solidFill>
              </a:rPr>
              <a:t> Συμμετοχή στο </a:t>
            </a:r>
            <a:r>
              <a:rPr lang="en-US" sz="2400" dirty="0">
                <a:solidFill>
                  <a:srgbClr val="FFC000"/>
                </a:solidFill>
              </a:rPr>
              <a:t>Amp Football Weekend </a:t>
            </a:r>
            <a:r>
              <a:rPr lang="el-GR" sz="2400" dirty="0">
                <a:solidFill>
                  <a:schemeClr val="bg1"/>
                </a:solidFill>
              </a:rPr>
              <a:t>στο Βέλγιο (Μπρυζ),  και κατάκτηση </a:t>
            </a:r>
            <a:r>
              <a:rPr lang="el-GR" sz="2400" dirty="0">
                <a:solidFill>
                  <a:srgbClr val="FFC000"/>
                </a:solidFill>
              </a:rPr>
              <a:t>1</a:t>
            </a:r>
            <a:r>
              <a:rPr lang="el-GR" sz="2400" baseline="30000" dirty="0">
                <a:solidFill>
                  <a:srgbClr val="FFC000"/>
                </a:solidFill>
              </a:rPr>
              <a:t>ης</a:t>
            </a:r>
            <a:r>
              <a:rPr lang="el-GR" sz="2400" dirty="0">
                <a:solidFill>
                  <a:srgbClr val="FFC000"/>
                </a:solidFill>
              </a:rPr>
              <a:t> θέσης</a:t>
            </a:r>
            <a:r>
              <a:rPr lang="el-GR" sz="2400" dirty="0">
                <a:solidFill>
                  <a:schemeClr val="bg1"/>
                </a:solidFill>
              </a:rPr>
              <a:t> του Τουρνουά!</a:t>
            </a:r>
          </a:p>
          <a:p>
            <a:pPr>
              <a:lnSpc>
                <a:spcPct val="150000"/>
              </a:lnSpc>
            </a:pPr>
            <a:endParaRPr lang="el-GR" sz="2400" dirty="0">
              <a:solidFill>
                <a:schemeClr val="bg1"/>
              </a:solidFill>
              <a:latin typeface="+mj-lt"/>
            </a:endParaRPr>
          </a:p>
          <a:p>
            <a:pPr>
              <a:lnSpc>
                <a:spcPct val="150000"/>
              </a:lnSpc>
            </a:pPr>
            <a:r>
              <a:rPr lang="en-US" sz="2400" dirty="0">
                <a:solidFill>
                  <a:schemeClr val="bg1"/>
                </a:solidFill>
                <a:latin typeface="+mj-lt"/>
              </a:rPr>
              <a:t>  </a:t>
            </a:r>
            <a:br>
              <a:rPr lang="en-US" sz="2400" dirty="0">
                <a:solidFill>
                  <a:schemeClr val="bg1"/>
                </a:solidFill>
                <a:latin typeface="+mj-lt"/>
              </a:rPr>
            </a:br>
            <a:endParaRPr lang="en-US" sz="2400" b="1" dirty="0">
              <a:solidFill>
                <a:schemeClr val="bg1"/>
              </a:solidFill>
              <a:latin typeface="+mj-lt"/>
              <a:cs typeface="Arial" panose="020B0604020202020204" pitchFamily="34" charset="0"/>
            </a:endParaRPr>
          </a:p>
        </p:txBody>
      </p:sp>
      <p:pic>
        <p:nvPicPr>
          <p:cNvPr id="8" name="7 - Εικόνα" descr="έμβλημα ποδοσφαίρου.jpg"/>
          <p:cNvPicPr>
            <a:picLocks noChangeAspect="1"/>
          </p:cNvPicPr>
          <p:nvPr/>
        </p:nvPicPr>
        <p:blipFill>
          <a:blip r:embed="rId4" cstate="print"/>
          <a:stretch>
            <a:fillRect/>
          </a:stretch>
        </p:blipFill>
        <p:spPr>
          <a:xfrm>
            <a:off x="179512" y="0"/>
            <a:ext cx="122413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8 - Εικόνα" descr="Φωτογραφία  ελληνική σημαία 1.jpg"/>
          <p:cNvPicPr>
            <a:picLocks noChangeAspect="1"/>
          </p:cNvPicPr>
          <p:nvPr/>
        </p:nvPicPr>
        <p:blipFill>
          <a:blip r:embed="rId5" cstate="print"/>
          <a:stretch>
            <a:fillRect/>
          </a:stretch>
        </p:blipFill>
        <p:spPr>
          <a:xfrm>
            <a:off x="1403648" y="0"/>
            <a:ext cx="864096" cy="11967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85147576"/>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5671</TotalTime>
  <Words>1391</Words>
  <Application>Microsoft Office PowerPoint</Application>
  <PresentationFormat>Προβολή στην οθόνη (4:3)</PresentationFormat>
  <Paragraphs>198</Paragraphs>
  <Slides>26</Slides>
  <Notes>0</Notes>
  <HiddenSlides>0</HiddenSlides>
  <MMClips>1</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26</vt:i4>
      </vt:variant>
    </vt:vector>
  </HeadingPairs>
  <TitlesOfParts>
    <vt:vector size="29" baseType="lpstr">
      <vt:lpstr>Arial</vt:lpstr>
      <vt:lpstr>Calibri</vt:lpstr>
      <vt:lpstr>Motyw pakietu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Stowarzyszenie "Amp Futbol"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Mateusz Widłak</dc:creator>
  <cp:lastModifiedBy>Takis Kaddas</cp:lastModifiedBy>
  <cp:revision>390</cp:revision>
  <dcterms:created xsi:type="dcterms:W3CDTF">2013-10-29T10:46:27Z</dcterms:created>
  <dcterms:modified xsi:type="dcterms:W3CDTF">2022-11-29T20:22:06Z</dcterms:modified>
</cp:coreProperties>
</file>