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752" r:id="rId4"/>
    <p:sldId id="298" r:id="rId5"/>
    <p:sldId id="259" r:id="rId6"/>
    <p:sldId id="755" r:id="rId7"/>
    <p:sldId id="753" r:id="rId8"/>
    <p:sldId id="744" r:id="rId9"/>
    <p:sldId id="745" r:id="rId10"/>
    <p:sldId id="748" r:id="rId11"/>
    <p:sldId id="749" r:id="rId12"/>
    <p:sldId id="750" r:id="rId13"/>
    <p:sldId id="754" r:id="rId14"/>
    <p:sldId id="751" r:id="rId15"/>
    <p:sldId id="699" r:id="rId16"/>
    <p:sldId id="720" r:id="rId17"/>
    <p:sldId id="276" r:id="rId18"/>
    <p:sldId id="700" r:id="rId19"/>
    <p:sldId id="743" r:id="rId20"/>
    <p:sldId id="756" r:id="rId21"/>
    <p:sldId id="758" r:id="rId22"/>
    <p:sldId id="757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77B12-1E03-41ED-9C9A-B1332A94052E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6BE4-0D01-45E4-90C2-F7AEEB423CE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6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4B7BA23-6682-4CA6-B056-214A04FDE1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50A6040B-B58F-475F-93A3-49BC3A26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l-GR"/>
              <a:t>Note; ACSM  published 2016 American Fitness Index Report : evaluated top 50 metro area from fittest to least fit</a:t>
            </a:r>
          </a:p>
          <a:p>
            <a:r>
              <a:rPr lang="en-US" altLang="el-GR"/>
              <a:t>#1 Washington D.C. Metro area</a:t>
            </a:r>
          </a:p>
          <a:p>
            <a:r>
              <a:rPr lang="en-US" altLang="el-GR"/>
              <a:t>#50-Indianapolis</a:t>
            </a:r>
          </a:p>
          <a:p>
            <a:r>
              <a:rPr lang="en-US" altLang="el-GR"/>
              <a:t>Looked at : Meeting Aero activity guidelines, 3 + veg per day, 2+ fruit per day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3BFDEF8-2D72-4A6F-BEBF-09FE4912D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60C80D-4AC2-4BD5-A8F0-DFE892B04DC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2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4B7BA23-6682-4CA6-B056-214A04FDE1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50A6040B-B58F-475F-93A3-49BC3A26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l-GR"/>
              <a:t>Note; ACSM  published 2016 American Fitness Index Report : evaluated top 50 metro area from fittest to least fit</a:t>
            </a:r>
          </a:p>
          <a:p>
            <a:r>
              <a:rPr lang="en-US" altLang="el-GR"/>
              <a:t>#1 Washington D.C. Metro area</a:t>
            </a:r>
          </a:p>
          <a:p>
            <a:r>
              <a:rPr lang="en-US" altLang="el-GR"/>
              <a:t>#50-Indianapolis</a:t>
            </a:r>
          </a:p>
          <a:p>
            <a:r>
              <a:rPr lang="en-US" altLang="el-GR"/>
              <a:t>Looked at : Meeting Aero activity guidelines, 3 + veg per day, 2+ fruit per day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3BFDEF8-2D72-4A6F-BEBF-09FE4912D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60C80D-4AC2-4BD5-A8F0-DFE892B04DCD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>
            <a:extLst>
              <a:ext uri="{FF2B5EF4-FFF2-40B4-BE49-F238E27FC236}">
                <a16:creationId xmlns:a16="http://schemas.microsoft.com/office/drawing/2014/main" id="{1339BCDA-375B-4F80-918C-4598B37BD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>
            <a:extLst>
              <a:ext uri="{FF2B5EF4-FFF2-40B4-BE49-F238E27FC236}">
                <a16:creationId xmlns:a16="http://schemas.microsoft.com/office/drawing/2014/main" id="{EA9A5E9B-594E-48FD-BDA1-E2FF83858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B4FC3978-1134-4DFF-933A-4063DC34A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8D1DB-788E-47BB-BA6B-9B1E94049168}" type="slidenum">
              <a:rPr lang="el-GR" altLang="el-GR"/>
              <a:pPr eaLnBrk="1" hangingPunct="1"/>
              <a:t>13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>
            <a:extLst>
              <a:ext uri="{FF2B5EF4-FFF2-40B4-BE49-F238E27FC236}">
                <a16:creationId xmlns:a16="http://schemas.microsoft.com/office/drawing/2014/main" id="{DDED102C-FCFF-4C5D-9BC5-808F8B3673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- Θέση σημειώσεων">
            <a:extLst>
              <a:ext uri="{FF2B5EF4-FFF2-40B4-BE49-F238E27FC236}">
                <a16:creationId xmlns:a16="http://schemas.microsoft.com/office/drawing/2014/main" id="{83C17404-B4F3-4222-8071-4A8077338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>
                <a:latin typeface="Arial" panose="020B0604020202020204" pitchFamily="34" charset="0"/>
              </a:rPr>
              <a:t>We provide the</a:t>
            </a:r>
          </a:p>
          <a:p>
            <a:r>
              <a:rPr lang="en-US" altLang="el-GR">
                <a:latin typeface="Arial" panose="020B0604020202020204" pitchFamily="34" charset="0"/>
              </a:rPr>
              <a:t>reader with the evidence-based basis for prescribing</a:t>
            </a:r>
          </a:p>
          <a:p>
            <a:r>
              <a:rPr lang="en-US" altLang="el-GR">
                <a:latin typeface="Arial" panose="020B0604020202020204" pitchFamily="34" charset="0"/>
              </a:rPr>
              <a:t>exercise as medicine for all of these diseases. We than</a:t>
            </a:r>
          </a:p>
          <a:p>
            <a:r>
              <a:rPr lang="en-US" altLang="el-GR">
                <a:latin typeface="Arial" panose="020B0604020202020204" pitchFamily="34" charset="0"/>
              </a:rPr>
              <a:t>briefly discuss possible mechanisms of action.</a:t>
            </a:r>
          </a:p>
          <a:p>
            <a:r>
              <a:rPr lang="en-US" altLang="el-GR">
                <a:latin typeface="Arial" panose="020B0604020202020204" pitchFamily="34" charset="0"/>
              </a:rPr>
              <a:t>Finally, regarding type and dose of exercise we suggest</a:t>
            </a:r>
          </a:p>
          <a:p>
            <a:r>
              <a:rPr lang="en-US" altLang="el-GR">
                <a:latin typeface="Arial" panose="020B0604020202020204" pitchFamily="34" charset="0"/>
              </a:rPr>
              <a:t>specific recommendations, which are based on</a:t>
            </a:r>
          </a:p>
          <a:p>
            <a:r>
              <a:rPr lang="en-US" altLang="el-GR">
                <a:latin typeface="Arial" panose="020B0604020202020204" pitchFamily="34" charset="0"/>
              </a:rPr>
              <a:t>evidence, experience and common sense.</a:t>
            </a:r>
          </a:p>
          <a:p>
            <a:r>
              <a:rPr lang="en-US" altLang="el-GR">
                <a:latin typeface="Arial" panose="020B0604020202020204" pitchFamily="34" charset="0"/>
              </a:rPr>
              <a:t>Methods</a:t>
            </a:r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C1D52E18-6281-4B05-8CB8-692C55578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7D6B90-3C17-4119-819A-20B1CB566991}" type="slidenum">
              <a:rPr lang="el-GR" altLang="el-GR"/>
              <a:pPr eaLnBrk="1" hangingPunct="1"/>
              <a:t>19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6FC0A-7AF8-494A-9CC6-A5798E17C91E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C377D-5267-44EE-8223-C8DC73A4D1B7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6A35D6-2B03-43ED-9FFA-34495A31A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0416E8D-DD9E-42A0-AAFD-452A33E2F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D838F3-D8D0-45E9-8D45-A1C80BC0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C714F1-B68A-4801-BF40-0E7B4C0E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DC4DCA-8428-4708-8FE8-EAE5F397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9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15B0C8-A171-4B48-A037-CF9B8EB1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84279-0428-47F7-8EDE-C0F7974D2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2D8D95-5F0B-4EF3-93F7-23F67CC7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9E22A6-6F8A-4015-AA2C-708318FC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FB9BC7-4D08-4A77-8BA1-946F7EA9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77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744FE48-2C1E-4CB7-86F0-C6CC04F66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5936D26-4BD2-4BDD-B299-15BFC2103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4A3EC7-B4B2-4950-8371-14125A25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1736BC-3CBC-4FAA-91F6-2E3C24E2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6F28AE-BCC1-42AA-AFEB-46E4A685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47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A43445-3212-4438-92F5-BA884AF5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C6E6EE-67F2-4A11-A5D7-6600F6954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07D09E-B553-4878-9B25-C0304CE6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F1377A-401C-4818-BD36-E6C97EFB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7C7DB2-A47E-4759-A108-46B8F50F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622105-3183-400D-AF26-7CE78590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80B08A-951D-4CE0-B02A-821626B6B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893728-1D27-4B92-915C-55532155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86EA9D-E0F6-4872-AC30-72FBC1E9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98121E-DAD6-4D5A-814F-0494AE69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82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9FD243-C1C5-45B6-B261-459520E4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4143B5-056B-49C4-9C2F-074939DD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1356719-D773-48BA-919B-EC87B2D9E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BEB9440-447A-41CC-917B-B85662FE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9BB5BE-6C9F-4304-B12C-98CC5E19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1BC8C8C-33BE-4E7A-8CF0-C04351D6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88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65395-0427-4FB8-9FC0-0A75C6DE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F19B09-6A3E-4C12-B972-44B9EB467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009982-0A91-4EAF-88E6-0DFDBA1E2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23B227D-8A38-438A-AD3B-FE21D982A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65ACFE5-78FB-44F3-B979-54DA9046F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6456F43-2473-474B-9D87-03DC89E0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0189E2-8525-4706-A4F2-01B28C80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242E994-938D-4216-A7F5-23CC8A73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71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8B09F-FC9E-4099-A560-B6F4A7A8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A74D65D-66F1-4960-9106-72CD690F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7DF06A4-C9CE-4C7F-BFD5-0004F09A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D3FE2BD-DABA-4936-972B-B0AFA37C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1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46842FF-BFCC-4C06-A1F5-096C0B0D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C63EA5-13BA-410E-A504-DEF3EFBD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5EACB22-1532-477A-8B02-6A8D70F9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2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854F06-FC47-45CC-9B17-8D829E10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D740A2-A64D-4CF9-B5F3-C574FEE1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C2D44F-2CC4-4618-95DF-C0309EDF9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40095E-C34C-426F-B338-86349E9C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86A495-04F5-4E27-92E4-49468ED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D2AA7E-7297-4D38-A648-6FE80320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77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94F2B2-97B2-4FA4-9659-7C56E201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C8E87D5-0C05-410C-B82C-270AABAD8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8FEC2C-B1FB-4AAE-AB8F-5D7D296EB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F089B4-D478-4197-95E0-1400EAF0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6239999-4EDD-41C1-8958-5821E680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C95CF-69D3-4AD2-B323-84E5BE3C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6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5178D31-9806-43A2-91C4-CD8B9E21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909D6F7-1313-49B5-BD98-4C32E2C8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C8BEE7-A1A1-45EC-B37B-E75557504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CAEC-4399-4ED9-BA56-631F861E25B0}" type="datetimeFigureOut">
              <a:rPr lang="el-GR" smtClean="0"/>
              <a:pPr/>
              <a:t>3/12/2022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ED39CF-D4B0-4C3B-948B-B73844BDD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7687C6-287E-4204-AE7E-DD25B40F0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2006-4B02-4A4D-9A47-99C245171C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77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l.wikipedia.org/wiki/%CE%91%CF%83%CE%B8%CE%AD%CE%BD%CE%B5%CE%B9%CE%B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gr/imgres?imgurl=http://feelgoodcenter.pro/wp-content/uploads/2017/05/Diet_or_Exercise_for_weight_loss_What_is_more_effective.jpg&amp;imgrefurl=http://feelgoodcenter.pro/category/physical-exercise/&amp;docid=39Hy0kLMFM96AM&amp;tbnid=H_yjhh4TAN-jtM:&amp;vet=10ahUKEwis4IL6gMveAhWKtosKHVc9B2gQMwhFKAgwCA..i&amp;w=500&amp;h=355&amp;bih=727&amp;biw=1373&amp;q=%CF%84%CE%B9%20%CE%B5%CE%B9%CE%BD%CE%B1%CE%B9%20%CE%B1%CF%83%CE%BA%CE%B7%CF%83%CE%B7&amp;ved=0ahUKEwis4IL6gMveAhWKtosKHVc9B2gQMwhFKAgwCA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em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51FFB6-D90F-4660-A451-E87E95CB1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1"/>
                </a:solidFill>
                <a:latin typeface="Comic Sans MS" pitchFamily="66" charset="0"/>
              </a:rPr>
              <a:t>Οι ευεργετικές επιδράσεις της σωματικής άσκησης στο καρδιαγγειακό και αναπνευστικό σύστημα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939BFA-DB71-4AF8-8812-8D4ADF4C1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sz="2000" dirty="0">
              <a:latin typeface="Comic Sans MS" pitchFamily="66" charset="0"/>
            </a:endParaRPr>
          </a:p>
          <a:p>
            <a:pPr algn="l"/>
            <a:r>
              <a:rPr lang="el-GR" sz="1800" dirty="0">
                <a:latin typeface="Comic Sans MS" pitchFamily="66" charset="0"/>
              </a:rPr>
              <a:t>Γεώργιος Μήτσιου</a:t>
            </a:r>
          </a:p>
          <a:p>
            <a:pPr algn="l"/>
            <a:r>
              <a:rPr lang="el-GR" sz="1800" dirty="0">
                <a:latin typeface="Comic Sans MS" pitchFamily="66" charset="0"/>
              </a:rPr>
              <a:t>Φυσικοθεραπευτής, Συνεργάτης </a:t>
            </a:r>
            <a:r>
              <a:rPr lang="en-US" sz="1800" dirty="0">
                <a:latin typeface="Comic Sans MS" pitchFamily="66" charset="0"/>
              </a:rPr>
              <a:t>“</a:t>
            </a:r>
            <a:r>
              <a:rPr lang="el-GR" sz="1800" dirty="0">
                <a:latin typeface="Comic Sans MS" pitchFamily="66" charset="0"/>
              </a:rPr>
              <a:t>Πρόσβασης</a:t>
            </a:r>
            <a:r>
              <a:rPr lang="en-US" sz="1800" dirty="0">
                <a:latin typeface="Comic Sans MS" pitchFamily="66" charset="0"/>
              </a:rPr>
              <a:t>”, </a:t>
            </a:r>
            <a:r>
              <a:rPr lang="el-GR" sz="1800" dirty="0">
                <a:latin typeface="Comic Sans MS" pitchFamily="66" charset="0"/>
              </a:rPr>
              <a:t>ΠΑΔΑ</a:t>
            </a:r>
          </a:p>
        </p:txBody>
      </p:sp>
      <p:pic>
        <p:nvPicPr>
          <p:cNvPr id="25602" name="Picture 2" descr="Οι Νέες Τεχνολογίες Πληροφορίας (ΝΤΠ) στην Ειδική Αγωγή και Εκπαίδευση |  Πανεπιστήμιο Δυτικής Αττική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33" y="145155"/>
            <a:ext cx="1608391" cy="1601268"/>
          </a:xfrm>
          <a:prstGeom prst="rect">
            <a:avLst/>
          </a:prstGeom>
          <a:noFill/>
        </p:spPr>
      </p:pic>
      <p:sp>
        <p:nvSpPr>
          <p:cNvPr id="25606" name="AutoShape 6" descr="Υποστήριξη Παρεμβάσεων Κοινωνικής Μέριμνας Φοιτητών ΠΑΔΑ | Πανεπιστήμιο  Δυτικής Αττική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8" name="AutoShape 8" descr="Υποστήριξη Παρεμβάσεων Κοινωνικής Μέριμνας Φοιτητών ΠΑΔΑ | Πανεπιστήμιο  Δυτικής Αττική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10" name="AutoShape 10" descr="Υποστήριξη Παρεμβάσεων Κοινωνικής Μέριμνας Φοιτητών ΠΑΔΑ | Πανεπιστήμιο  Δυτικής Αττική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006810" y="299821"/>
            <a:ext cx="6791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92D050"/>
                </a:solidFill>
                <a:latin typeface="Comic Sans MS" pitchFamily="66" charset="0"/>
              </a:rPr>
              <a:t>Ημερίδα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: </a:t>
            </a:r>
            <a:r>
              <a:rPr lang="el-GR" sz="2400" dirty="0">
                <a:solidFill>
                  <a:srgbClr val="92D050"/>
                </a:solidFill>
                <a:latin typeface="Comic Sans MS" pitchFamily="66" charset="0"/>
              </a:rPr>
              <a:t>Οι φωτεινές πλευρές της 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“</a:t>
            </a:r>
            <a:r>
              <a:rPr lang="el-GR" sz="2400" dirty="0">
                <a:solidFill>
                  <a:srgbClr val="92D050"/>
                </a:solidFill>
                <a:latin typeface="Comic Sans MS" pitchFamily="66" charset="0"/>
              </a:rPr>
              <a:t>Αναπηρίας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”</a:t>
            </a:r>
            <a:r>
              <a:rPr lang="el-GR" sz="2400" dirty="0">
                <a:solidFill>
                  <a:srgbClr val="92D050"/>
                </a:solidFill>
                <a:latin typeface="Comic Sans MS" pitchFamily="66" charset="0"/>
              </a:rPr>
              <a:t>:</a:t>
            </a:r>
          </a:p>
          <a:p>
            <a:r>
              <a:rPr lang="el-GR" sz="2400" dirty="0">
                <a:solidFill>
                  <a:srgbClr val="92D050"/>
                </a:solidFill>
                <a:latin typeface="Comic Sans MS" pitchFamily="66" charset="0"/>
              </a:rPr>
              <a:t>Σωματική Άσκηση, Αθλητισμός και (Ψυχική) Υγεία</a:t>
            </a:r>
          </a:p>
          <a:p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87393" y="5835647"/>
            <a:ext cx="863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>
              <a:latin typeface="Comic Sans MS" pitchFamily="66" charset="0"/>
            </a:endParaRPr>
          </a:p>
          <a:p>
            <a:r>
              <a:rPr lang="el-GR" dirty="0">
                <a:latin typeface="Comic Sans MS" pitchFamily="66" charset="0"/>
              </a:rPr>
              <a:t>ΑΜΦΙΘΕΑΤΡΟ ΣΥΝΕΔΡΙΑΚΟΥ ΚΕΝΤΡΟΥ «ΑΡΧΑΙΟΥ ΕΛΑΙΩΝΑ» ΠΑΔΑ</a:t>
            </a:r>
          </a:p>
        </p:txBody>
      </p:sp>
    </p:spTree>
    <p:extLst>
      <p:ext uri="{BB962C8B-B14F-4D97-AF65-F5344CB8AC3E}">
        <p14:creationId xmlns:p14="http://schemas.microsoft.com/office/powerpoint/2010/main" val="274264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FC6ED3-4ECC-477A-B350-E804C189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200" dirty="0">
                <a:solidFill>
                  <a:schemeClr val="accent1"/>
                </a:solidFill>
                <a:latin typeface="Comic Sans MS" pitchFamily="66" charset="0"/>
              </a:rPr>
              <a:t>Προσαρμογές της άσκησης στο Αναπνευστικό σύστημα</a:t>
            </a:r>
            <a:endParaRPr lang="en-US" altLang="en-US" sz="3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8831747-46D4-480E-93DE-343F81CB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7" y="171345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latin typeface="Comic Sans MS" pitchFamily="66" charset="0"/>
              </a:rPr>
              <a:t>American College of Sports Medicine 6</a:t>
            </a:r>
            <a:r>
              <a:rPr lang="en-US" altLang="en-US" sz="2400" baseline="30000" dirty="0">
                <a:latin typeface="Comic Sans MS" pitchFamily="66" charset="0"/>
              </a:rPr>
              <a:t>th</a:t>
            </a:r>
            <a:r>
              <a:rPr lang="en-US" altLang="en-US" sz="2400" dirty="0">
                <a:latin typeface="Comic Sans MS" pitchFamily="66" charset="0"/>
              </a:rPr>
              <a:t> edition</a:t>
            </a:r>
            <a:endParaRPr lang="el-GR" altLang="en-US" sz="2400" dirty="0">
              <a:latin typeface="Comic Sans MS" pitchFamily="66" charset="0"/>
            </a:endParaRPr>
          </a:p>
          <a:p>
            <a:pPr>
              <a:buNone/>
            </a:pPr>
            <a:r>
              <a:rPr lang="el-GR" altLang="en-US" sz="2400" dirty="0">
                <a:latin typeface="Comic Sans MS" pitchFamily="66" charset="0"/>
              </a:rPr>
              <a:t>Η τακτική άσκηση συντελεί</a:t>
            </a:r>
          </a:p>
          <a:p>
            <a:pPr>
              <a:buFont typeface="Wingdings" pitchFamily="2" charset="2"/>
              <a:buChar char="Ø"/>
            </a:pPr>
            <a:r>
              <a:rPr lang="el-GR" altLang="en-US" sz="2400" dirty="0">
                <a:latin typeface="Comic Sans MS" pitchFamily="66" charset="0"/>
              </a:rPr>
              <a:t> στη αύξηση του μέγιστου πνευμονικού αερισμού</a:t>
            </a:r>
          </a:p>
          <a:p>
            <a:pPr>
              <a:buFont typeface="Wingdings" pitchFamily="2" charset="2"/>
              <a:buChar char="Ø"/>
            </a:pPr>
            <a:r>
              <a:rPr lang="el-GR" altLang="en-US" sz="2400" dirty="0">
                <a:latin typeface="Comic Sans MS" pitchFamily="66" charset="0"/>
              </a:rPr>
              <a:t>βελτιώσεις στον αναπνεόμενο όγκο, ανταλλαγή αερίων</a:t>
            </a:r>
          </a:p>
          <a:p>
            <a:pPr>
              <a:buFont typeface="Wingdings" pitchFamily="2" charset="2"/>
              <a:buChar char="Ø"/>
            </a:pPr>
            <a:r>
              <a:rPr lang="el-GR" altLang="en-US" sz="2400" dirty="0">
                <a:latin typeface="Comic Sans MS" pitchFamily="66" charset="0"/>
              </a:rPr>
              <a:t>τον ρυθμό αναπνοής, </a:t>
            </a:r>
          </a:p>
          <a:p>
            <a:pPr>
              <a:buFont typeface="Wingdings" pitchFamily="2" charset="2"/>
              <a:buChar char="Ø"/>
            </a:pPr>
            <a:r>
              <a:rPr lang="el-GR" altLang="en-US" sz="2400" dirty="0">
                <a:latin typeface="Comic Sans MS" pitchFamily="66" charset="0"/>
              </a:rPr>
              <a:t>την ενδυνάμωση αναπνευστικών μυών</a:t>
            </a:r>
          </a:p>
          <a:p>
            <a:pPr>
              <a:buFont typeface="Wingdings" pitchFamily="2" charset="2"/>
              <a:buChar char="Ø"/>
            </a:pPr>
            <a:r>
              <a:rPr lang="el-GR" altLang="en-US" sz="2400" dirty="0">
                <a:latin typeface="Comic Sans MS" pitchFamily="66" charset="0"/>
              </a:rPr>
              <a:t> και το V02max.</a:t>
            </a:r>
          </a:p>
        </p:txBody>
      </p:sp>
      <p:pic>
        <p:nvPicPr>
          <p:cNvPr id="1026" name="Picture 2" descr="The respiratory muscles during exercise | European Respiratory Society">
            <a:extLst>
              <a:ext uri="{FF2B5EF4-FFF2-40B4-BE49-F238E27FC236}">
                <a16:creationId xmlns:a16="http://schemas.microsoft.com/office/drawing/2014/main" id="{9D9F083A-E12D-4EE0-A33B-22F3DC3A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59" y="2420470"/>
            <a:ext cx="3236818" cy="34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3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36E89D-622E-4C60-B0F7-22B2F6E2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200" dirty="0">
                <a:solidFill>
                  <a:schemeClr val="accent1"/>
                </a:solidFill>
                <a:latin typeface="Comic Sans MS" pitchFamily="66" charset="0"/>
              </a:rPr>
              <a:t>Προσαρμογές της άσκησης στο Καρδιαγγειακό σύστημα</a:t>
            </a:r>
            <a:endParaRPr lang="el-GR" sz="3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C4E44A-1573-4C94-B092-FEECBA6A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rgbClr val="202124"/>
                </a:solidFill>
                <a:latin typeface="Comic Sans MS" pitchFamily="66" charset="0"/>
              </a:rPr>
              <a:t>L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omic Sans MS" pitchFamily="66" charset="0"/>
              </a:rPr>
              <a:t>ower blood pressure</a:t>
            </a:r>
            <a:endParaRPr lang="el-GR" sz="2400" dirty="0">
              <a:solidFill>
                <a:srgbClr val="202124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itchFamily="66" charset="0"/>
              </a:rPr>
              <a:t>Improve blood flow</a:t>
            </a:r>
            <a:endParaRPr lang="el-GR" sz="2400" dirty="0">
              <a:solidFill>
                <a:srgbClr val="202124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itchFamily="66" charset="0"/>
              </a:rPr>
              <a:t>Improve workout efficiency</a:t>
            </a:r>
            <a:endParaRPr lang="el-GR" sz="2400" b="0" i="0" dirty="0">
              <a:solidFill>
                <a:srgbClr val="202124"/>
              </a:solidFill>
              <a:effectLst/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itchFamily="66" charset="0"/>
              </a:rPr>
              <a:t>Lower cholesterol</a:t>
            </a:r>
            <a:endParaRPr lang="el-GR" sz="2400" dirty="0">
              <a:solidFill>
                <a:srgbClr val="202124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itchFamily="66" charset="0"/>
              </a:rPr>
              <a:t>Decrease risk of heart disease,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omic Sans MS" pitchFamily="66" charset="0"/>
              </a:rPr>
              <a:t>stroke and diabetes</a:t>
            </a:r>
            <a:endParaRPr lang="el-GR" sz="2400" dirty="0">
              <a:solidFill>
                <a:srgbClr val="20212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4" name="Picture 2" descr="Short and Long Term Effects of Exercise on the Cardiovascular System – New  England Baptist Hospital">
            <a:extLst>
              <a:ext uri="{FF2B5EF4-FFF2-40B4-BE49-F238E27FC236}">
                <a16:creationId xmlns:a16="http://schemas.microsoft.com/office/drawing/2014/main" id="{796C6B02-EE5E-455A-BDE7-DCCC6D19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76" y="1946681"/>
            <a:ext cx="3397624" cy="38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4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A82728-D9B9-4841-AF87-D18643FA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200" dirty="0">
                <a:solidFill>
                  <a:schemeClr val="accent1"/>
                </a:solidFill>
                <a:latin typeface="Comic Sans MS" pitchFamily="66" charset="0"/>
              </a:rPr>
              <a:t>Προσαρμογές της άσκησης στο Καρδιαγγειακό σύστημα</a:t>
            </a:r>
            <a:endParaRPr lang="el-GR" sz="3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C8B887-11A2-416B-9809-5671330F7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32" y="1855694"/>
            <a:ext cx="7089144" cy="43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5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>
            <a:extLst>
              <a:ext uri="{FF2B5EF4-FFF2-40B4-BE49-F238E27FC236}">
                <a16:creationId xmlns:a16="http://schemas.microsoft.com/office/drawing/2014/main" id="{7324B6F8-5EDF-4870-BB8B-F587D249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4" y="2101850"/>
            <a:ext cx="6148387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5 - Ορθογώνιο">
            <a:extLst>
              <a:ext uri="{FF2B5EF4-FFF2-40B4-BE49-F238E27FC236}">
                <a16:creationId xmlns:a16="http://schemas.microsoft.com/office/drawing/2014/main" id="{46844C2F-EFEE-448A-91B0-1343487B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524626"/>
            <a:ext cx="8785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1400">
                <a:solidFill>
                  <a:srgbClr val="000064"/>
                </a:solidFill>
              </a:rPr>
              <a:t>Van Craenenbroeck EM</a:t>
            </a:r>
            <a:r>
              <a:rPr lang="el-GR" altLang="el-GR" sz="1400">
                <a:solidFill>
                  <a:srgbClr val="000064"/>
                </a:solidFill>
              </a:rPr>
              <a:t> </a:t>
            </a:r>
            <a:r>
              <a:rPr lang="en-US" altLang="el-GR" sz="1400">
                <a:solidFill>
                  <a:srgbClr val="000064"/>
                </a:solidFill>
              </a:rPr>
              <a:t>and Conraads</a:t>
            </a:r>
            <a:r>
              <a:rPr lang="el-GR" altLang="el-GR" sz="1400">
                <a:solidFill>
                  <a:srgbClr val="000064"/>
                </a:solidFill>
              </a:rPr>
              <a:t> </a:t>
            </a:r>
            <a:r>
              <a:rPr lang="en-US" altLang="el-GR" sz="1400">
                <a:solidFill>
                  <a:srgbClr val="000064"/>
                </a:solidFill>
              </a:rPr>
              <a:t>VM</a:t>
            </a:r>
            <a:r>
              <a:rPr lang="el-GR" altLang="el-GR" sz="1400">
                <a:solidFill>
                  <a:srgbClr val="000064"/>
                </a:solidFill>
              </a:rPr>
              <a:t>, </a:t>
            </a:r>
            <a:r>
              <a:rPr lang="en-US" altLang="el-GR" sz="1400">
                <a:solidFill>
                  <a:srgbClr val="000064"/>
                </a:solidFill>
              </a:rPr>
              <a:t>European Heart Journal (2012) 33, 425–427</a:t>
            </a:r>
            <a:endParaRPr lang="el-GR" altLang="el-GR" sz="1400">
              <a:solidFill>
                <a:srgbClr val="000064"/>
              </a:solidFill>
            </a:endParaRPr>
          </a:p>
        </p:txBody>
      </p:sp>
      <p:sp>
        <p:nvSpPr>
          <p:cNvPr id="55300" name="6 - Ορθογώνιο">
            <a:extLst>
              <a:ext uri="{FF2B5EF4-FFF2-40B4-BE49-F238E27FC236}">
                <a16:creationId xmlns:a16="http://schemas.microsoft.com/office/drawing/2014/main" id="{E9D4B52C-F61D-4BEC-82B2-74FD1F0C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0"/>
            <a:ext cx="8856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1600" dirty="0">
                <a:solidFill>
                  <a:srgbClr val="0000FF"/>
                </a:solidFill>
              </a:rPr>
              <a:t>Mechanisms of beneficial effects of exercise on the protection of cardiovascular disease </a:t>
            </a:r>
            <a:endParaRPr lang="el-GR" altLang="el-GR" sz="1600" dirty="0">
              <a:solidFill>
                <a:srgbClr val="0000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:a16="http://schemas.microsoft.com/office/drawing/2014/main" id="{8867A5F7-3DE5-4284-A3E9-C2EC4D1AAB05}"/>
              </a:ext>
            </a:extLst>
          </p:cNvPr>
          <p:cNvSpPr txBox="1">
            <a:spLocks/>
          </p:cNvSpPr>
          <p:nvPr/>
        </p:nvSpPr>
        <p:spPr>
          <a:xfrm>
            <a:off x="1992314" y="404814"/>
            <a:ext cx="8351837" cy="18002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el-GR" sz="36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Η άσκηση δυναμώνει το σώμα </a:t>
            </a:r>
            <a:br>
              <a:rPr lang="el-GR" sz="36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</a:br>
            <a:r>
              <a:rPr lang="el-GR" sz="28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και αναζωογονεί την καρδιά μας</a:t>
            </a:r>
            <a:br>
              <a:rPr lang="el-GR" sz="36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</a:br>
            <a:r>
              <a:rPr lang="el-GR" sz="24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«δια-βίου άσκηση για γερή καρδιά»</a:t>
            </a:r>
            <a:r>
              <a:rPr lang="el-GR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024CFB-B83B-4505-89F7-F4B9966D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chemeClr val="accent1"/>
                </a:solidFill>
                <a:latin typeface="Comic Sans MS" pitchFamily="66" charset="0"/>
              </a:rPr>
              <a:t>Η άσκηση ως θεραπευτικό μέσο σε αναπνευστικές και καρδιαγγειακές παθήσεις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49017D-E480-4BB0-A79B-8BA802C2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Comic Sans MS" pitchFamily="66" charset="0"/>
              </a:rPr>
              <a:t>Χρόνια αποφρακτική πνευμονοπάθεια</a:t>
            </a:r>
          </a:p>
          <a:p>
            <a:r>
              <a:rPr lang="el-GR" sz="2400" dirty="0">
                <a:latin typeface="Comic Sans MS" pitchFamily="66" charset="0"/>
              </a:rPr>
              <a:t>Καρκίνος πνεύμονα</a:t>
            </a:r>
          </a:p>
          <a:p>
            <a:r>
              <a:rPr lang="el-GR" sz="2400" dirty="0" err="1">
                <a:latin typeface="Comic Sans MS" pitchFamily="66" charset="0"/>
              </a:rPr>
              <a:t>Ασθμα</a:t>
            </a:r>
            <a:endParaRPr lang="el-GR" sz="2400" dirty="0">
              <a:latin typeface="Comic Sans MS" pitchFamily="66" charset="0"/>
            </a:endParaRPr>
          </a:p>
          <a:p>
            <a:r>
              <a:rPr lang="el-GR" sz="2400" dirty="0">
                <a:latin typeface="Comic Sans MS" pitchFamily="66" charset="0"/>
              </a:rPr>
              <a:t>Καρδιακή ανεπάρκεια</a:t>
            </a:r>
          </a:p>
          <a:p>
            <a:r>
              <a:rPr lang="el-GR" sz="2400" dirty="0">
                <a:latin typeface="Comic Sans MS" pitchFamily="66" charset="0"/>
              </a:rPr>
              <a:t>Στεφανιαία νόσο</a:t>
            </a:r>
          </a:p>
          <a:p>
            <a:r>
              <a:rPr lang="el-GR" sz="2400" dirty="0">
                <a:latin typeface="Comic Sans MS" pitchFamily="66" charset="0"/>
              </a:rPr>
              <a:t>Περιφερική αρτηριοπάθεια</a:t>
            </a:r>
          </a:p>
        </p:txBody>
      </p:sp>
    </p:spTree>
    <p:extLst>
      <p:ext uri="{BB962C8B-B14F-4D97-AF65-F5344CB8AC3E}">
        <p14:creationId xmlns:p14="http://schemas.microsoft.com/office/powerpoint/2010/main" val="12716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BE01010-820B-4240-99C4-BDFAAFAD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03653"/>
            <a:ext cx="10676125" cy="612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1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C11EE12-CC15-4EC2-A912-E52BDEBB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765175"/>
            <a:ext cx="3924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BE07A225-CA36-4776-B167-81405B98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565401"/>
            <a:ext cx="69627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45AC-B2FE-41C5-96AE-74971826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Would you take your prescribed medicines once or twice a week and expect them to be effective?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 algn="ctr">
              <a:buNone/>
              <a:defRPr/>
            </a:pPr>
            <a:endParaRPr lang="en-US" sz="2000" dirty="0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8941DB7C-35F9-4389-890F-633AA2BF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59125"/>
            <a:ext cx="40401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IM-general-masthead_May%202014">
            <a:extLst>
              <a:ext uri="{FF2B5EF4-FFF2-40B4-BE49-F238E27FC236}">
                <a16:creationId xmlns:a16="http://schemas.microsoft.com/office/drawing/2014/main" id="{C265C02A-3B4F-44F8-8AD4-252B0941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8" y="708892"/>
            <a:ext cx="5653727" cy="16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multibriefs.com/briefs/acsm/EIMlogo.jpg">
            <a:extLst>
              <a:ext uri="{FF2B5EF4-FFF2-40B4-BE49-F238E27FC236}">
                <a16:creationId xmlns:a16="http://schemas.microsoft.com/office/drawing/2014/main" id="{BC6771D5-5BDE-4A5F-B107-FC0BA1B8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78" y="708892"/>
            <a:ext cx="2590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0F1BEC25-3064-4125-A262-63485660E4FD}"/>
              </a:ext>
            </a:extLst>
          </p:cNvPr>
          <p:cNvSpPr txBox="1">
            <a:spLocks/>
          </p:cNvSpPr>
          <p:nvPr/>
        </p:nvSpPr>
        <p:spPr>
          <a:xfrm>
            <a:off x="1981200" y="2309567"/>
            <a:ext cx="8229600" cy="4465637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endParaRPr lang="el-GR" b="1" dirty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000099"/>
                </a:solidFill>
              </a:rPr>
              <a:t>“Exercise is Medicine”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800" b="1" dirty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64"/>
                </a:solidFill>
              </a:rPr>
              <a:t>American College of Sports Medicine (ACSM)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64"/>
                </a:solidFill>
              </a:rPr>
              <a:t>American Medical Association (AMA)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8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4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el-GR" sz="18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05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585190A6-3057-411D-B397-9F003856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765175"/>
            <a:ext cx="5543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1541F8B3-8E1A-4111-B0AB-15DB257A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909763"/>
            <a:ext cx="60499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>
            <a:extLst>
              <a:ext uri="{FF2B5EF4-FFF2-40B4-BE49-F238E27FC236}">
                <a16:creationId xmlns:a16="http://schemas.microsoft.com/office/drawing/2014/main" id="{36BF68C1-CE0B-4002-B8E4-5C3A2A63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6165851"/>
            <a:ext cx="1876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                     </a:t>
            </a:r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WHO GUDELINES (HEALTH)</a:t>
            </a:r>
            <a:endParaRPr lang="el-GR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981200" y="2071678"/>
            <a:ext cx="7467600" cy="4402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/>
              <a:t> </a:t>
            </a:r>
            <a:r>
              <a:rPr lang="el-GR" sz="2000" dirty="0">
                <a:latin typeface="Comic Sans MS" pitchFamily="66" charset="0"/>
              </a:rPr>
              <a:t>Η υγεία είναι «η κατάσταση της πλήρους σωματικής, ψυχικής και κοινωνικής ευεξίας και όχι μόνο η απουσία </a:t>
            </a:r>
            <a:r>
              <a:rPr lang="el-GR" sz="2000" dirty="0">
                <a:latin typeface="Comic Sans MS" pitchFamily="66" charset="0"/>
                <a:hlinkClick r:id="rId2" tooltip="Ασθένεια"/>
              </a:rPr>
              <a:t>ασθένειας</a:t>
            </a:r>
            <a:endParaRPr lang="en-US" sz="2000" dirty="0">
              <a:latin typeface="Comic Sans MS" pitchFamily="66" charset="0"/>
            </a:endParaRPr>
          </a:p>
          <a:p>
            <a:pPr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buNone/>
            </a:pPr>
            <a:r>
              <a:rPr lang="el-GR" sz="2000" dirty="0">
                <a:solidFill>
                  <a:schemeClr val="accent1"/>
                </a:solidFill>
                <a:latin typeface="Comic Sans MS" pitchFamily="66" charset="0"/>
              </a:rPr>
              <a:t>Παράγοντες που επηρεάζουν την υγεία</a:t>
            </a:r>
            <a:endParaRPr lang="en-US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Comic Sans MS" pitchFamily="66" charset="0"/>
              </a:rPr>
              <a:t>Κάπνισμα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Comic Sans MS" pitchFamily="66" charset="0"/>
              </a:rPr>
              <a:t>Αλκοόλ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Comic Sans MS" pitchFamily="66" charset="0"/>
              </a:rPr>
              <a:t>Άγχος και στρες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Comic Sans MS" pitchFamily="66" charset="0"/>
              </a:rPr>
              <a:t>Μη σωστή διατροφή/παχυσαρκία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Comic Sans MS" pitchFamily="66" charset="0"/>
              </a:rPr>
              <a:t>Καθιστικός τρόπος ζωής/έλλειψη άσκησης</a:t>
            </a:r>
          </a:p>
          <a:p>
            <a:pPr>
              <a:buNone/>
            </a:pP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2000" dirty="0">
              <a:latin typeface="Calibri" pitchFamily="34" charset="0"/>
            </a:endParaRPr>
          </a:p>
        </p:txBody>
      </p:sp>
      <p:pic>
        <p:nvPicPr>
          <p:cNvPr id="24578" name="Picture 2" descr="World Health Organization (WH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835" y="0"/>
            <a:ext cx="4034876" cy="1613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4" y="595313"/>
            <a:ext cx="9215967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9901" y="4972050"/>
            <a:ext cx="2832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3 - Ορθογώνιο"/>
          <p:cNvSpPr>
            <a:spLocks noChangeArrowheads="1"/>
          </p:cNvSpPr>
          <p:nvPr/>
        </p:nvSpPr>
        <p:spPr bwMode="auto">
          <a:xfrm>
            <a:off x="0" y="-100013"/>
            <a:ext cx="1219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0000FF"/>
                </a:solidFill>
              </a:rPr>
              <a:t>Άσκηση ή Φάρμακα?? Δεν υπάρχει διαφορά..!!</a:t>
            </a:r>
          </a:p>
        </p:txBody>
      </p:sp>
      <p:sp>
        <p:nvSpPr>
          <p:cNvPr id="12293" name="4 - Ορθογώνιο"/>
          <p:cNvSpPr>
            <a:spLocks noChangeArrowheads="1"/>
          </p:cNvSpPr>
          <p:nvPr/>
        </p:nvSpPr>
        <p:spPr bwMode="auto">
          <a:xfrm>
            <a:off x="9215968" y="1116013"/>
            <a:ext cx="297603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Naci &amp; Ioannidis</a:t>
            </a:r>
            <a:endParaRPr lang="en-US" sz="1200" b="1">
              <a:solidFill>
                <a:srgbClr val="0000FF"/>
              </a:solidFill>
            </a:endParaRPr>
          </a:p>
          <a:p>
            <a:pPr algn="ctr"/>
            <a:r>
              <a:rPr lang="en-US" sz="1200" b="1">
                <a:solidFill>
                  <a:srgbClr val="0000FF"/>
                </a:solidFill>
              </a:rPr>
              <a:t>exercise drugs &amp; mortality</a:t>
            </a:r>
            <a:r>
              <a:rPr lang="en-US" b="1">
                <a:solidFill>
                  <a:srgbClr val="0000FF"/>
                </a:solidFill>
              </a:rPr>
              <a:t> </a:t>
            </a:r>
            <a:endParaRPr lang="el-GR" sz="2000" b="1">
              <a:solidFill>
                <a:srgbClr val="0000FF"/>
              </a:solidFill>
            </a:endParaRPr>
          </a:p>
          <a:p>
            <a:pPr algn="ctr"/>
            <a:r>
              <a:rPr lang="en-US" sz="1200" i="1">
                <a:solidFill>
                  <a:srgbClr val="3333FF"/>
                </a:solidFill>
              </a:rPr>
              <a:t>BMJ 2013;347:f5577</a:t>
            </a:r>
          </a:p>
          <a:p>
            <a:pPr algn="ctr"/>
            <a:r>
              <a:rPr lang="en-US" sz="1600" b="1" i="1">
                <a:solidFill>
                  <a:srgbClr val="3333FF"/>
                </a:solidFill>
              </a:rPr>
              <a:t>--</a:t>
            </a:r>
          </a:p>
          <a:p>
            <a:pPr algn="ctr"/>
            <a:r>
              <a:rPr lang="en-US" sz="1600">
                <a:solidFill>
                  <a:srgbClr val="3333FF"/>
                </a:solidFill>
              </a:rPr>
              <a:t>305 randomised trials  339 274 participants</a:t>
            </a:r>
          </a:p>
          <a:p>
            <a:pPr algn="ctr"/>
            <a:endParaRPr lang="en-US" sz="1600" b="1">
              <a:solidFill>
                <a:srgbClr val="3333FF"/>
              </a:solidFill>
            </a:endParaRPr>
          </a:p>
          <a:p>
            <a:pPr algn="ctr"/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12294" name="5 - Ορθογώνιο"/>
          <p:cNvSpPr>
            <a:spLocks noChangeArrowheads="1"/>
          </p:cNvSpPr>
          <p:nvPr/>
        </p:nvSpPr>
        <p:spPr bwMode="auto">
          <a:xfrm>
            <a:off x="9264651" y="2708276"/>
            <a:ext cx="292734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3333FF"/>
                </a:solidFill>
              </a:rPr>
              <a:t>Exercise were more effective than drug among patients</a:t>
            </a:r>
          </a:p>
          <a:p>
            <a:pPr algn="ctr"/>
            <a:r>
              <a:rPr lang="en-US" sz="1600">
                <a:solidFill>
                  <a:srgbClr val="3333FF"/>
                </a:solidFill>
              </a:rPr>
              <a:t>with stroke </a:t>
            </a:r>
          </a:p>
          <a:p>
            <a:pPr algn="ctr"/>
            <a:r>
              <a:rPr lang="en-US" sz="80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en-US" sz="1600">
                <a:solidFill>
                  <a:srgbClr val="3333FF"/>
                </a:solidFill>
              </a:rPr>
              <a:t>Diuretics were more effective than exercise in Hrt Failure</a:t>
            </a:r>
            <a:endParaRPr lang="el-GR">
              <a:solidFill>
                <a:srgbClr val="3333FF"/>
              </a:solidFill>
            </a:endParaRPr>
          </a:p>
        </p:txBody>
      </p:sp>
      <p:sp>
        <p:nvSpPr>
          <p:cNvPr id="12295" name="6 - Ορθογώνιο"/>
          <p:cNvSpPr>
            <a:spLocks noChangeArrowheads="1"/>
          </p:cNvSpPr>
          <p:nvPr/>
        </p:nvSpPr>
        <p:spPr bwMode="auto">
          <a:xfrm>
            <a:off x="3600451" y="3657600"/>
            <a:ext cx="22076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Exercise</a:t>
            </a:r>
            <a:r>
              <a:rPr lang="el-GR" sz="2000" b="1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el-GR" sz="2000" b="1">
                <a:solidFill>
                  <a:srgbClr val="3333FF"/>
                </a:solidFill>
              </a:rPr>
              <a:t>&amp;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 Diuretics </a:t>
            </a:r>
            <a:endParaRPr lang="el-GR" sz="2000" b="1"/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30769" y="517610"/>
            <a:ext cx="71368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accent1"/>
                </a:solidFill>
                <a:latin typeface="Comic Sans MS" pitchFamily="66" charset="0"/>
              </a:rPr>
              <a:t>Καθορισμός έντασης-Συνταγογράφηση άσκησης</a:t>
            </a:r>
          </a:p>
          <a:p>
            <a:endParaRPr lang="el-GR" sz="2400" dirty="0">
              <a:latin typeface="Comic Sans MS" pitchFamily="66" charset="0"/>
            </a:endParaRPr>
          </a:p>
          <a:p>
            <a:endParaRPr lang="el-G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Comic Sans MS" pitchFamily="66" charset="0"/>
              </a:rPr>
              <a:t>Μέγιστη καρδιοαναπνευστικη δοκιμασία κόπωσης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6</a:t>
            </a:r>
            <a:r>
              <a:rPr lang="el-GR" sz="2400" dirty="0">
                <a:latin typeface="Comic Sans MS" pitchFamily="66" charset="0"/>
              </a:rPr>
              <a:t> λεπτη δοκιμασία βάδισης</a:t>
            </a:r>
          </a:p>
        </p:txBody>
      </p:sp>
      <p:sp>
        <p:nvSpPr>
          <p:cNvPr id="1026" name="AutoShape 2" descr="ΚΑΡΔΙΟΑΝΑΠΝΕΥΣΤΙΚΗ ΔΟΚΙΜΑΣΙΑ ΚΟΠΩΣΗΣ-ΕΡΓΟΣΠΙΡΟΜΕTΡΙΑ - Σκόπας Βλάσης |  Ιατρός Πνευμονολόγος στα Μελίσσ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3 - Εικόνα" descr="Εργοσπιρομέτρηση / Καρδιοαναπνευστική Δοκιμασία Κοπώσεως | Πνευμονολογικό  Ιατρείο Λεμεσού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66" y="2914958"/>
            <a:ext cx="2568025" cy="246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A Novel Prediction Tool Could be Used as an Alternative to a 6-Minute Walk  Test for Immobile Individuals - Thoracic and Sleep Group Queensla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57" y="3391542"/>
            <a:ext cx="4600094" cy="199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info.escardio.org/lib/fe89127277620d7570/m/6/5e8706e3-9110-4f9c-a1bb-337a385c62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198438"/>
            <a:ext cx="1180888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image.info.escardio.org/lib/fe89127277620d7570/m/6/2ee5347c-a31c-43f4-82a6-46f4c83c63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334" y="5049839"/>
            <a:ext cx="451273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Αποτέλεσμα εικόνας για καρδι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9900" y="274638"/>
            <a:ext cx="259291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Αποτέλεσμα εικόνας για καρδια και άσκησ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051" y="5132389"/>
            <a:ext cx="355176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http://www.crtonline.org/image.axd?id=87e8ca7f-0951-4642-bf8b-164d17a6d480&amp;t=636211149377630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185" y="18891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02005" y="5534034"/>
            <a:ext cx="4798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lang="el-GR" sz="2800" dirty="0">
                <a:latin typeface="Comic Sans MS" pitchFamily="66" charset="0"/>
                <a:cs typeface="Times New Roman" pitchFamily="18" charset="0"/>
              </a:rPr>
              <a:t>υχαριστώ για  την  προσοχή σας…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extLst>
              <a:ext uri="{FF2B5EF4-FFF2-40B4-BE49-F238E27FC236}">
                <a16:creationId xmlns:a16="http://schemas.microsoft.com/office/drawing/2014/main" id="{88C778AD-C519-40D0-B5BC-DF162A867163}"/>
              </a:ext>
            </a:extLst>
          </p:cNvPr>
          <p:cNvSpPr/>
          <p:nvPr/>
        </p:nvSpPr>
        <p:spPr>
          <a:xfrm>
            <a:off x="807308" y="1412876"/>
            <a:ext cx="7574692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sz="2400" b="0" i="0" dirty="0">
                <a:effectLst/>
                <a:latin typeface="Comic Sans MS" panose="030F0702030302020204" pitchFamily="66" charset="0"/>
              </a:rPr>
              <a:t>Σωματική δραστηριότητα είναι κάθε κίνηση του σώματος για την οποία απαιτείται κατανάλωση ενέργειας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Άσκηση είναι η επαναλαμβανόμενη σωματική δραστηριότητα που έχει ως χαρακτηριστικά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 Διάρκεια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 Ένταση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 Συχνότητα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</a:rPr>
              <a:t>Διαφορετικοί τύποι/είδη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el-GR" sz="2000" dirty="0">
                <a:solidFill>
                  <a:prstClr val="black"/>
                </a:solidFill>
                <a:latin typeface="Comic Sans MS" pitchFamily="66" charset="0"/>
              </a:rPr>
              <a:t>Αερόβια, Διαλειμματική,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</a:rPr>
              <a:t>Συνδυασμένη κτλ.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1B47009B-209A-4E36-8041-DF21B52CD6F9}"/>
              </a:ext>
            </a:extLst>
          </p:cNvPr>
          <p:cNvSpPr/>
          <p:nvPr/>
        </p:nvSpPr>
        <p:spPr>
          <a:xfrm>
            <a:off x="214184" y="262039"/>
            <a:ext cx="11187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dirty="0">
                <a:solidFill>
                  <a:srgbClr val="0099CC"/>
                </a:solidFill>
                <a:latin typeface="Comic Sans MS" pitchFamily="66" charset="0"/>
                <a:ea typeface="+mj-ea"/>
                <a:cs typeface="+mj-cs"/>
              </a:rPr>
              <a:t>Τί είναι σωματική δραστηριότητα και τι άσκηση...</a:t>
            </a:r>
            <a:endParaRPr lang="el-GR" sz="4000" dirty="0">
              <a:solidFill>
                <a:srgbClr val="0099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101" name="AutoShape 6" descr="Αποτέλεσμα εικόνας για τι ειναι ασκηση">
            <a:hlinkClick r:id="rId2"/>
            <a:extLst>
              <a:ext uri="{FF2B5EF4-FFF2-40B4-BE49-F238E27FC236}">
                <a16:creationId xmlns:a16="http://schemas.microsoft.com/office/drawing/2014/main" id="{143531EC-7889-479F-8F8D-5E33656601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60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02" name="AutoShape 8" descr="Αποτέλεσμα εικόνας για τι ειναι ασκηση">
            <a:hlinkClick r:id="rId2"/>
            <a:extLst>
              <a:ext uri="{FF2B5EF4-FFF2-40B4-BE49-F238E27FC236}">
                <a16:creationId xmlns:a16="http://schemas.microsoft.com/office/drawing/2014/main" id="{E973D6BC-8F40-4266-80FF-5F0B78F9B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60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4103" name="Picture 10">
            <a:extLst>
              <a:ext uri="{FF2B5EF4-FFF2-40B4-BE49-F238E27FC236}">
                <a16:creationId xmlns:a16="http://schemas.microsoft.com/office/drawing/2014/main" id="{9699F19C-4E08-43EC-A2D7-C2E81EA7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4" y="3111070"/>
            <a:ext cx="29876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>
            <a:extLst>
              <a:ext uri="{FF2B5EF4-FFF2-40B4-BE49-F238E27FC236}">
                <a16:creationId xmlns:a16="http://schemas.microsoft.com/office/drawing/2014/main" id="{7EA14BD0-0A9C-4897-9144-E6CC0419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5084764"/>
            <a:ext cx="31321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>
            <a:extLst>
              <a:ext uri="{FF2B5EF4-FFF2-40B4-BE49-F238E27FC236}">
                <a16:creationId xmlns:a16="http://schemas.microsoft.com/office/drawing/2014/main" id="{1E8C4CDD-750E-4F0D-944B-376EF189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06" y="1296625"/>
            <a:ext cx="2879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47528" y="0"/>
            <a:ext cx="7620000" cy="1143000"/>
          </a:xfrm>
        </p:spPr>
        <p:txBody>
          <a:bodyPr/>
          <a:lstStyle/>
          <a:p>
            <a:pPr algn="ctr"/>
            <a:r>
              <a:rPr lang="el-GR" sz="2400" b="1" dirty="0">
                <a:solidFill>
                  <a:schemeClr val="accent1"/>
                </a:solidFill>
                <a:latin typeface="Comic Sans MS" pitchFamily="66" charset="0"/>
              </a:rPr>
              <a:t>Διάρκεια  και  τύποι Άσκησης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559497" y="1517893"/>
            <a:ext cx="3222569" cy="506116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l-GR" sz="1600" b="1" dirty="0">
                <a:solidFill>
                  <a:srgbClr val="0070C0"/>
                </a:solidFill>
              </a:rPr>
              <a:t>Αερόβιες Ασκήσεις </a:t>
            </a:r>
            <a:endParaRPr lang="el-GR" sz="1600" b="1" dirty="0"/>
          </a:p>
          <a:p>
            <a:pPr marL="114300" indent="0">
              <a:buNone/>
            </a:pPr>
            <a:endParaRPr lang="el-GR" sz="1600" dirty="0"/>
          </a:p>
          <a:p>
            <a:pPr marL="114300" indent="0">
              <a:buNone/>
            </a:pPr>
            <a:endParaRPr lang="el-GR" sz="1600" dirty="0"/>
          </a:p>
          <a:p>
            <a:pPr marL="114300" indent="0">
              <a:buNone/>
            </a:pPr>
            <a:endParaRPr lang="el-GR" sz="1600" dirty="0"/>
          </a:p>
          <a:p>
            <a:pPr marL="457200" indent="-342900">
              <a:buFont typeface="+mj-lt"/>
              <a:buAutoNum type="arabicPeriod"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br>
              <a:rPr lang="el-GR" sz="1600" b="1" dirty="0"/>
            </a:br>
            <a:endParaRPr lang="el-GR" sz="1600" b="1" dirty="0"/>
          </a:p>
          <a:p>
            <a:pPr marL="114300" indent="0">
              <a:buNone/>
            </a:pPr>
            <a:r>
              <a:rPr lang="el-GR" sz="1600" b="1" u="sng" dirty="0"/>
              <a:t>Το μεγαλύτερο μέρος </a:t>
            </a:r>
            <a:r>
              <a:rPr lang="el-GR" sz="1600" b="1" dirty="0"/>
              <a:t>των 60 λεπτών / 3 φορές την εβδομάδα</a:t>
            </a:r>
          </a:p>
          <a:p>
            <a:pPr marL="411480" lvl="1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457200" indent="-342900">
              <a:buFont typeface="+mj-lt"/>
              <a:buAutoNum type="arabicPeriod"/>
            </a:pPr>
            <a:endParaRPr lang="el-GR" sz="1600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4524364" y="1357298"/>
            <a:ext cx="5429288" cy="4791388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r>
              <a:rPr lang="el-GR" sz="1600" b="1" dirty="0">
                <a:solidFill>
                  <a:srgbClr val="00B050"/>
                </a:solidFill>
              </a:rPr>
              <a:t>Ασκήσεις Μυϊκής και Οστικής Ενδυνάμωσης</a:t>
            </a: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 algn="ctr">
              <a:buNone/>
            </a:pPr>
            <a:endParaRPr lang="el-GR" sz="1600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endParaRPr lang="el-GR" sz="1600" b="1" dirty="0"/>
          </a:p>
          <a:p>
            <a:pPr marL="114300" indent="0">
              <a:buNone/>
            </a:pPr>
            <a:r>
              <a:rPr lang="el-GR" sz="1600" b="1" dirty="0"/>
              <a:t>   Μέρος των 60 λεπτών / </a:t>
            </a:r>
          </a:p>
          <a:p>
            <a:pPr marL="114300" indent="0">
              <a:buNone/>
            </a:pPr>
            <a:r>
              <a:rPr lang="el-GR" sz="1600" b="1" dirty="0"/>
              <a:t>    3 φορές την εβδομάδα</a:t>
            </a:r>
          </a:p>
          <a:p>
            <a:pPr marL="114300" indent="0">
              <a:buNone/>
            </a:pPr>
            <a:endParaRPr lang="el-GR" sz="1600" b="1" dirty="0">
              <a:solidFill>
                <a:srgbClr val="00B050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309786" y="857232"/>
            <a:ext cx="6643734" cy="5555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l-GR" sz="1600" b="1" dirty="0">
                <a:solidFill>
                  <a:schemeClr val="tx1"/>
                </a:solidFill>
              </a:rPr>
              <a:t>      60 λεπτά μέτριας έως έντονης σωματικής δραστηριότητας καθημερινά.</a:t>
            </a:r>
          </a:p>
        </p:txBody>
      </p:sp>
      <p:pic>
        <p:nvPicPr>
          <p:cNvPr id="2056" name="Picture 8" descr="C:\Users\e.papachristou\AppData\Local\Microsoft\Windows\Temporary Internet Files\Content.IE5\WKIN24FZ\2017-04-26_1223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060848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Εικόνα 19" descr="C:\Users\e.papachristou\AppData\Local\Microsoft\Windows\Temporary Internet Files\Content.IE5\HBJ7AUED\podhlato-oneirokriths-36356345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988840"/>
            <a:ext cx="1524000" cy="141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861048"/>
            <a:ext cx="11521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717032"/>
            <a:ext cx="15240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εία γραμμή σύνδεσης 5"/>
          <p:cNvCxnSpPr/>
          <p:nvPr/>
        </p:nvCxnSpPr>
        <p:spPr>
          <a:xfrm>
            <a:off x="4511824" y="1484784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55" y="2071679"/>
            <a:ext cx="1693938" cy="15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9953652" y="1643050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Αποτέλεσμα εικόνας για Ασκήσεις ισορροπία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6330" y="2000240"/>
            <a:ext cx="1080120" cy="1500768"/>
          </a:xfrm>
          <a:prstGeom prst="rect">
            <a:avLst/>
          </a:prstGeom>
          <a:noFill/>
        </p:spPr>
      </p:pic>
      <p:pic>
        <p:nvPicPr>
          <p:cNvPr id="24" name="23 - Εικόνα" descr="Αποτέλεσμα εικόνας για Λειτουργικές ασκήσεις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8289" y="3776390"/>
            <a:ext cx="12157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- TextBox"/>
          <p:cNvSpPr txBox="1"/>
          <p:nvPr/>
        </p:nvSpPr>
        <p:spPr>
          <a:xfrm>
            <a:off x="7392144" y="5517232"/>
            <a:ext cx="237626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spcBef>
                <a:spcPct val="20000"/>
              </a:spcBef>
              <a:buClr>
                <a:srgbClr val="A9A57C"/>
              </a:buClr>
            </a:pPr>
            <a:r>
              <a:rPr lang="el-GR" sz="1600" b="1" dirty="0">
                <a:solidFill>
                  <a:srgbClr val="2F2B20"/>
                </a:solidFill>
              </a:rPr>
              <a:t>Μέρος των 60 λεπτών / </a:t>
            </a:r>
          </a:p>
          <a:p>
            <a:pPr marL="114300">
              <a:spcBef>
                <a:spcPct val="20000"/>
              </a:spcBef>
              <a:buClr>
                <a:srgbClr val="A9A57C"/>
              </a:buClr>
            </a:pPr>
            <a:r>
              <a:rPr lang="el-GR" sz="1600" b="1" dirty="0">
                <a:solidFill>
                  <a:srgbClr val="2F2B20"/>
                </a:solidFill>
              </a:rPr>
              <a:t>3 φορές την εβδομάδα</a:t>
            </a:r>
          </a:p>
        </p:txBody>
      </p:sp>
      <p:pic>
        <p:nvPicPr>
          <p:cNvPr id="19" name="Εικόνα 18" descr="Αποτέλεσμα εικόνας για Kids fitness dumbbells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0"/>
          <a:stretch/>
        </p:blipFill>
        <p:spPr bwMode="auto">
          <a:xfrm>
            <a:off x="4714007" y="2230106"/>
            <a:ext cx="1667744" cy="1270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Εικόνα 20" descr="Αποτέλεσμα εικόνας για Muscle Strength Exercises for Kids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9" y="3789040"/>
            <a:ext cx="1646263" cy="128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Εικόνα 21" descr="Αποτέλεσμα εικόνας για Muscle Strength Exercises for Kid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55" y="3842084"/>
            <a:ext cx="1714498" cy="129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61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FC6ED3-4ECC-477A-B350-E804C189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  <a:latin typeface="Comic Sans MS" pitchFamily="66" charset="0"/>
              </a:rPr>
              <a:t>Exercise Guidelines- Frequency, Intensity &amp; Time:</a:t>
            </a:r>
            <a:br>
              <a:rPr lang="en-US" altLang="en-US" sz="32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n-US" altLang="en-US" sz="3200" dirty="0">
                <a:solidFill>
                  <a:schemeClr val="accent1"/>
                </a:solidFill>
                <a:latin typeface="Comic Sans MS" pitchFamily="66" charset="0"/>
              </a:rPr>
              <a:t>Cardio Exercise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8831747-46D4-480E-93DE-343F81CB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00201"/>
            <a:ext cx="8229600" cy="4525963"/>
          </a:xfrm>
        </p:spPr>
        <p:txBody>
          <a:bodyPr/>
          <a:lstStyle/>
          <a:p>
            <a:pPr lvl="1"/>
            <a:r>
              <a:rPr lang="en-US" altLang="en-US" dirty="0">
                <a:latin typeface="Comic Sans MS" pitchFamily="66" charset="0"/>
              </a:rPr>
              <a:t>American College of Sports Medicine 8</a:t>
            </a:r>
            <a:r>
              <a:rPr lang="en-US" altLang="en-US" baseline="30000" dirty="0">
                <a:latin typeface="Comic Sans MS" pitchFamily="66" charset="0"/>
              </a:rPr>
              <a:t>th</a:t>
            </a:r>
            <a:r>
              <a:rPr lang="en-US" altLang="en-US" dirty="0">
                <a:latin typeface="Comic Sans MS" pitchFamily="66" charset="0"/>
              </a:rPr>
              <a:t> edition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4F6F55-74A5-40AC-BE14-456034B37BE9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133601"/>
          <a:ext cx="83058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03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089">
                <a:tc>
                  <a:txBody>
                    <a:bodyPr/>
                    <a:lstStyle/>
                    <a:p>
                      <a:r>
                        <a:rPr lang="en-US" sz="1400" dirty="0"/>
                        <a:t>Sedentary-minimal</a:t>
                      </a:r>
                      <a:r>
                        <a:rPr lang="en-US" sz="1400" baseline="0" dirty="0"/>
                        <a:t> physical activity, deconditioned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Light to Moderate</a:t>
                      </a:r>
                    </a:p>
                    <a:p>
                      <a:r>
                        <a:rPr lang="en-US" sz="1400" dirty="0"/>
                        <a:t>55-75% of </a:t>
                      </a:r>
                    </a:p>
                    <a:p>
                      <a:r>
                        <a:rPr lang="en-US" sz="1400" dirty="0"/>
                        <a:t>Heart</a:t>
                      </a:r>
                      <a:r>
                        <a:rPr lang="en-US" sz="1400" baseline="0" dirty="0"/>
                        <a:t> Rate Max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20-60</a:t>
                      </a:r>
                      <a:r>
                        <a:rPr lang="en-US" sz="1400" baseline="0" dirty="0"/>
                        <a:t> minutes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(start</a:t>
                      </a:r>
                      <a:r>
                        <a:rPr lang="en-US" sz="1400" baseline="0" dirty="0"/>
                        <a:t> with accumulating 20 working towards goal of 60 min)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82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Average/ Moderate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Activity/Regular Exerciser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Moderate-Hard</a:t>
                      </a:r>
                    </a:p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75-90% of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Heart Rate Max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30-90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minutes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855">
                <a:tc>
                  <a:txBody>
                    <a:bodyPr/>
                    <a:lstStyle/>
                    <a:p>
                      <a:r>
                        <a:rPr lang="en-US" sz="1400" dirty="0"/>
                        <a:t>High</a:t>
                      </a:r>
                      <a:r>
                        <a:rPr lang="en-US" sz="1400" baseline="0" dirty="0"/>
                        <a:t> Amount of exercise, regular vigorous intensity exercise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80-95% of </a:t>
                      </a:r>
                    </a:p>
                    <a:p>
                      <a:r>
                        <a:rPr lang="en-US" sz="1400" dirty="0"/>
                        <a:t>Heart Rate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30-90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95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91435"/>
              </p:ext>
            </p:extLst>
          </p:nvPr>
        </p:nvGraphicFramePr>
        <p:xfrm>
          <a:off x="1775520" y="55783"/>
          <a:ext cx="9144000" cy="710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601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                     </a:t>
                      </a:r>
                      <a:r>
                        <a:rPr lang="el-GR" sz="2800" dirty="0"/>
                        <a:t>ΑΣΚΗΣΗ</a:t>
                      </a:r>
                      <a:r>
                        <a:rPr lang="el-GR" sz="2800" baseline="0" dirty="0"/>
                        <a:t>                               ΑΘΛΗΤΙΣΜΟΣ</a:t>
                      </a:r>
                      <a:endParaRPr lang="el-G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09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2400" b="1" dirty="0"/>
                        <a:t>Κάθε</a:t>
                      </a:r>
                      <a:r>
                        <a:rPr lang="el-GR" sz="2400" b="1" baseline="0" dirty="0"/>
                        <a:t> κίνηση του σώματος και σωματική δραστηριότητα του ανθρώπου στην οποία συμμετέχουν συνήθως οι μεγάλες μυϊκές ομάδες.</a:t>
                      </a:r>
                      <a:endParaRPr lang="en-US" sz="2400" b="1" baseline="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400" b="1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400" b="1" dirty="0"/>
                        <a:t>Περπάτημα,</a:t>
                      </a:r>
                      <a:r>
                        <a:rPr lang="el-GR" sz="2400" b="1" baseline="0" dirty="0"/>
                        <a:t> Τρέξιμο, Κολύμπι, Σχοινάκι.</a:t>
                      </a:r>
                      <a:endParaRPr lang="el-GR" sz="2400" b="1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l-GR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2400" b="1" dirty="0"/>
                        <a:t>Κάθε</a:t>
                      </a:r>
                      <a:r>
                        <a:rPr lang="el-GR" sz="2400" b="1" baseline="0" dirty="0"/>
                        <a:t> α</a:t>
                      </a:r>
                      <a:r>
                        <a:rPr lang="el-GR" sz="2400" b="1" dirty="0"/>
                        <a:t>υστηρά</a:t>
                      </a:r>
                      <a:r>
                        <a:rPr lang="el-GR" sz="2400" b="1" baseline="0" dirty="0"/>
                        <a:t> δομημένη σωματική δραστηριότητα,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l-GR" sz="2400" b="1" baseline="0" dirty="0"/>
                        <a:t>με αυστηρούς κανόνες, υψηλό ανταγωνισμό,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l-GR" sz="2400" b="1" baseline="0" dirty="0"/>
                        <a:t>εξειδίκευση, που έχει ως βασικό σκοπό τη μεγιστοποίηση της απόδοσης.</a:t>
                      </a:r>
                      <a:endParaRPr lang="en-US" sz="2400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400" b="1" dirty="0"/>
                        <a:t>Ατομικά</a:t>
                      </a:r>
                      <a:r>
                        <a:rPr lang="el-GR" sz="2400" b="1" baseline="0" dirty="0"/>
                        <a:t> και Ομαδικά Αθλήματα.</a:t>
                      </a:r>
                      <a:endParaRPr lang="el-GR" sz="24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l-G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894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                                 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8 - Εικόνα" descr="C:\Users\e.papachristou\AppData\Local\Microsoft\Windows\Temporary Internet Files\Content.IE5\0I65GVLN\Screen-Shot-2019-06-21-at-8.03.41-PM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606" y="4221088"/>
            <a:ext cx="2477659" cy="16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C:\Users\e.papachristou\AppData\Local\Microsoft\Windows\Temporary Internet Files\Content.IE5\7YRF018G\Youth-soccer-indiana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7" y="4286256"/>
            <a:ext cx="255072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C:\Users\e.papachristou\AppData\Local\Microsoft\Windows\Temporary Internet Files\Content.IE5\R479YYJ0\3607614092_be01d40a77_o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2734" y="4296161"/>
            <a:ext cx="2215266" cy="219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C:\Users\e.papachristou\Desktop\post_50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596" y="5429264"/>
            <a:ext cx="25003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10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chemeClr val="accent1"/>
                </a:solidFill>
                <a:latin typeface="Comic Sans MS" pitchFamily="66" charset="0"/>
              </a:rPr>
              <a:t>Άσκηση-Ανθρώπινος οργανισμός</a:t>
            </a:r>
          </a:p>
        </p:txBody>
      </p:sp>
      <p:pic>
        <p:nvPicPr>
          <p:cNvPr id="4" name="3 - Θέση περιεχομένου" descr="https://www.rizospastis.gr/getImage.do?size=large&amp;id=44417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93" y="1690688"/>
            <a:ext cx="6463553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0670C9-AA2F-4819-845B-C2B578BF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  <a:latin typeface="Comic Sans MS" pitchFamily="66" charset="0"/>
              </a:rPr>
              <a:t>Αναπνευστικό σύστημα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B8DD3A-CD03-475E-8012-BA5B107A0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63" y="1690688"/>
            <a:ext cx="2857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ναπνευστικόο">
            <a:extLst>
              <a:ext uri="{FF2B5EF4-FFF2-40B4-BE49-F238E27FC236}">
                <a16:creationId xmlns:a16="http://schemas.microsoft.com/office/drawing/2014/main" id="{BC315463-A3FD-4253-8E2D-3A6FA224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47" y="1830796"/>
            <a:ext cx="2514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ναπνευστικόοο">
            <a:extLst>
              <a:ext uri="{FF2B5EF4-FFF2-40B4-BE49-F238E27FC236}">
                <a16:creationId xmlns:a16="http://schemas.microsoft.com/office/drawing/2014/main" id="{214F68E1-AE82-4DC3-9BB3-D489DD93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60" y="4423560"/>
            <a:ext cx="2857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BCDC5-8EB1-41EC-983C-5BC627AC63AF}"/>
              </a:ext>
            </a:extLst>
          </p:cNvPr>
          <p:cNvSpPr txBox="1"/>
          <p:nvPr/>
        </p:nvSpPr>
        <p:spPr>
          <a:xfrm>
            <a:off x="4583784" y="4835221"/>
            <a:ext cx="6094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0" i="0" dirty="0">
                <a:effectLst/>
                <a:latin typeface="Comic Sans MS" pitchFamily="66" charset="0"/>
              </a:rPr>
              <a:t>Η κύρια λειτουργία του αναπνευστικού συστήματος είναι</a:t>
            </a:r>
            <a:r>
              <a:rPr lang="en-US" sz="1400" b="0" i="0" dirty="0">
                <a:effectLst/>
                <a:latin typeface="Comic Sans MS" pitchFamily="66" charset="0"/>
              </a:rPr>
              <a:t>:</a:t>
            </a:r>
            <a:endParaRPr lang="el-GR" sz="1400" b="0" i="0" dirty="0">
              <a:effectLst/>
              <a:latin typeface="Comic Sans MS" pitchFamily="66" charset="0"/>
            </a:endParaRPr>
          </a:p>
          <a:p>
            <a:r>
              <a:rPr lang="el-GR" sz="1400" b="0" i="0" dirty="0">
                <a:effectLst/>
                <a:latin typeface="Comic Sans MS" pitchFamily="66" charset="0"/>
              </a:rPr>
              <a:t>Η ανταλλαγή των αερίων μεταξύ των κυψελίδων και του αίματος.</a:t>
            </a:r>
            <a:br>
              <a:rPr lang="el-GR" sz="1400" dirty="0">
                <a:latin typeface="Comic Sans MS" pitchFamily="66" charset="0"/>
              </a:rPr>
            </a:br>
            <a:r>
              <a:rPr lang="el-GR" sz="1400" b="0" i="0" dirty="0">
                <a:effectLst/>
                <a:latin typeface="Comic Sans MS" pitchFamily="66" charset="0"/>
              </a:rPr>
              <a:t>Η μεταφορά οξυγόνου στα κύτταρα των διαφόρων ιστών και τη μεταφορά του CO2 από τα κύτταρα των ιστών στους πνεύμονες.</a:t>
            </a:r>
            <a:endParaRPr lang="el-GR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3CD4EB-EF62-4FD7-B282-E47F22C6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  <a:latin typeface="Comic Sans MS" pitchFamily="66" charset="0"/>
              </a:rPr>
              <a:t>Καρδιαγγειακό σύστημα</a:t>
            </a:r>
            <a:endParaRPr lang="el-GR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BC16D6A-3AF3-41BC-AC08-D1EC20E1B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3" y="1910654"/>
            <a:ext cx="38100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87E6F-EFCD-47ED-B31E-209996BB8B23}"/>
              </a:ext>
            </a:extLst>
          </p:cNvPr>
          <p:cNvSpPr txBox="1"/>
          <p:nvPr/>
        </p:nvSpPr>
        <p:spPr>
          <a:xfrm>
            <a:off x="5337929" y="2069085"/>
            <a:ext cx="6094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omic Sans MS" pitchFamily="66" charset="0"/>
              </a:rPr>
              <a:t>Αποτελείται από τρεις συνιστώσες: αίμα, αγγεία, καρδιά </a:t>
            </a:r>
          </a:p>
          <a:p>
            <a:endParaRPr lang="el-GR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l-GR" dirty="0">
                <a:latin typeface="Comic Sans MS" pitchFamily="66" charset="0"/>
              </a:rPr>
              <a:t>Αίμα: Όχημα για την μεταφορά ουσιών. Μεταφέρει το καύσιμο στα κύτταρα από την πέψη των τροφών και οξυγόνο στους πνεύμονες από τον αέρα, έτσι ώστε η ένωσή του με το καύσιμο να απελευθερώνει ενέργεια.</a:t>
            </a:r>
          </a:p>
          <a:p>
            <a:pPr marL="342900" indent="-342900">
              <a:buAutoNum type="arabicPeriod"/>
            </a:pPr>
            <a:r>
              <a:rPr lang="el-GR" dirty="0">
                <a:latin typeface="Comic Sans MS" pitchFamily="66" charset="0"/>
              </a:rPr>
              <a:t>Κυκλοφορικό σύστημα: Σύστημα διανομής αποτελούμενο από μία σειρά διακλαδιζόμενων αιμοφόρων αγγείων.</a:t>
            </a:r>
          </a:p>
          <a:p>
            <a:pPr marL="342900" indent="-342900">
              <a:buAutoNum type="arabicPeriod"/>
            </a:pPr>
            <a:r>
              <a:rPr lang="el-GR" dirty="0">
                <a:latin typeface="Comic Sans MS" pitchFamily="66" charset="0"/>
              </a:rPr>
              <a:t>Καρδιά: Αντλία τεσσάρων θαλάμων, αποτελούμενη κυρίως από τον καρδιακό μυ ο οποίος καθιστά ικανή την κυκλοφορία του αίματος.</a:t>
            </a:r>
          </a:p>
        </p:txBody>
      </p:sp>
    </p:spTree>
    <p:extLst>
      <p:ext uri="{BB962C8B-B14F-4D97-AF65-F5344CB8AC3E}">
        <p14:creationId xmlns:p14="http://schemas.microsoft.com/office/powerpoint/2010/main" val="8171041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883</Words>
  <Application>Microsoft Office PowerPoint</Application>
  <PresentationFormat>Ευρεία οθόνη</PresentationFormat>
  <Paragraphs>179</Paragraphs>
  <Slides>22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Wingdings</vt:lpstr>
      <vt:lpstr>Θέμα του Office</vt:lpstr>
      <vt:lpstr>Οι ευεργετικές επιδράσεις της σωματικής άσκησης στο καρδιαγγειακό και αναπνευστικό σύστημα</vt:lpstr>
      <vt:lpstr>                     WHO GUDELINES (HEALTH)</vt:lpstr>
      <vt:lpstr>Παρουσίαση του PowerPoint</vt:lpstr>
      <vt:lpstr>Διάρκεια  και  τύποι Άσκησης</vt:lpstr>
      <vt:lpstr>Exercise Guidelines- Frequency, Intensity &amp; Time: Cardio Exercise</vt:lpstr>
      <vt:lpstr>Παρουσίαση του PowerPoint</vt:lpstr>
      <vt:lpstr>Άσκηση-Ανθρώπινος οργανισμός</vt:lpstr>
      <vt:lpstr>Αναπνευστικό σύστημα</vt:lpstr>
      <vt:lpstr>Καρδιαγγειακό σύστημα</vt:lpstr>
      <vt:lpstr>Προσαρμογές της άσκησης στο Αναπνευστικό σύστημα</vt:lpstr>
      <vt:lpstr>Προσαρμογές της άσκησης στο Καρδιαγγειακό σύστημα</vt:lpstr>
      <vt:lpstr>Προσαρμογές της άσκησης στο Καρδιαγγειακό σύστημα</vt:lpstr>
      <vt:lpstr>Παρουσίαση του PowerPoint</vt:lpstr>
      <vt:lpstr>Η άσκηση ως θεραπευτικό μέσο σε αναπνευστικές και καρδιαγγειακές παθήσεις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επίδραση της άσκησης στο αναπνευστικό και καρδιαγγειακό σύστημα</dc:title>
  <dc:creator>prosvasi</dc:creator>
  <cp:lastModifiedBy>prosvasi</cp:lastModifiedBy>
  <cp:revision>70</cp:revision>
  <dcterms:created xsi:type="dcterms:W3CDTF">2022-11-30T13:39:30Z</dcterms:created>
  <dcterms:modified xsi:type="dcterms:W3CDTF">2022-12-03T05:38:07Z</dcterms:modified>
</cp:coreProperties>
</file>